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30"/>
  </p:notesMasterIdLst>
  <p:sldIdLst>
    <p:sldId id="262" r:id="rId2"/>
    <p:sldId id="257" r:id="rId3"/>
    <p:sldId id="263" r:id="rId4"/>
    <p:sldId id="264" r:id="rId5"/>
    <p:sldId id="265" r:id="rId6"/>
    <p:sldId id="259" r:id="rId7"/>
    <p:sldId id="260" r:id="rId8"/>
    <p:sldId id="266" r:id="rId9"/>
    <p:sldId id="267" r:id="rId10"/>
    <p:sldId id="268" r:id="rId11"/>
    <p:sldId id="273" r:id="rId12"/>
    <p:sldId id="275" r:id="rId13"/>
    <p:sldId id="269" r:id="rId14"/>
    <p:sldId id="272" r:id="rId15"/>
    <p:sldId id="270" r:id="rId16"/>
    <p:sldId id="271" r:id="rId17"/>
    <p:sldId id="276" r:id="rId18"/>
    <p:sldId id="277" r:id="rId19"/>
    <p:sldId id="278" r:id="rId20"/>
    <p:sldId id="279" r:id="rId21"/>
    <p:sldId id="280" r:id="rId22"/>
    <p:sldId id="281" r:id="rId23"/>
    <p:sldId id="282" r:id="rId24"/>
    <p:sldId id="285" r:id="rId25"/>
    <p:sldId id="283" r:id="rId26"/>
    <p:sldId id="286" r:id="rId27"/>
    <p:sldId id="274" r:id="rId28"/>
    <p:sldId id="26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E3786-DF0C-4575-93C6-940D0A23FA5E}" type="datetimeFigureOut">
              <a:rPr lang="en-IN" smtClean="0"/>
              <a:t>07-07-2022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CF75D-CC50-4F55-9384-2F5B33FE2AC7}" type="slidenum">
              <a:rPr lang="en-IN" smtClean="0"/>
              <a:t>‹#›</a:t>
            </a:fld>
            <a:endParaRPr lang="en-IN"/>
          </a:p>
        </p:txBody>
      </p:sp>
    </p:spTree>
    <p:extLst>
      <p:ext uri="{BB962C8B-B14F-4D97-AF65-F5344CB8AC3E}">
        <p14:creationId xmlns:p14="http://schemas.microsoft.com/office/powerpoint/2010/main" val="122032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6A58CC-36D7-40BB-AF50-9BF3314C5BBC}"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2511320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50044-AF04-454B-A3D3-501441A934DD}"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277520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A46952-0AF7-4638-AFB3-E6364EB00847}"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94476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4C41B-5BD9-4452-A334-B71D5822F2C3}"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57589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98A764-4D2B-40A2-BB83-0D518B003E8A}"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33646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1271D-1F99-4C67-8737-CEEB86F2B9AB}"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298844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A5AE-7E3F-4BB4-BA09-692A93FC2061}"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93630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09FEE-952E-469B-BAF6-D4D1386310F7}"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51928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BF0A2E-2854-4DEF-A634-4C25201C7F30}"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357213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91CC-AF10-41A3-8BFB-97DE51E09EC9}" type="datetime1">
              <a:rPr lang="en-IN" smtClean="0"/>
              <a:t>07-07-2022</a:t>
            </a:fld>
            <a:endParaRPr lang="en-IN"/>
          </a:p>
        </p:txBody>
      </p:sp>
      <p:sp>
        <p:nvSpPr>
          <p:cNvPr id="5" name="Footer Placeholder 4"/>
          <p:cNvSpPr>
            <a:spLocks noGrp="1"/>
          </p:cNvSpPr>
          <p:nvPr>
            <p:ph type="ftr" sz="quarter" idx="11"/>
          </p:nvPr>
        </p:nvSpPr>
        <p:spPr/>
        <p:txBody>
          <a:bodyPr/>
          <a:lstStyle/>
          <a:p>
            <a:r>
              <a:rPr lang="en-US"/>
              <a:t>DEPARTMENT OF COMPUTER APPLICATIONS(CET), TRIVANDRUM</a:t>
            </a:r>
            <a:endParaRPr lang="en-IN"/>
          </a:p>
        </p:txBody>
      </p:sp>
      <p:sp>
        <p:nvSpPr>
          <p:cNvPr id="6" name="Slide Number Placeholder 5"/>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383631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D06A80-C1E0-4270-BE18-B12702D2004A}" type="datetime1">
              <a:rPr lang="en-IN" smtClean="0"/>
              <a:t>07-07-2022</a:t>
            </a:fld>
            <a:endParaRPr lang="en-IN"/>
          </a:p>
        </p:txBody>
      </p:sp>
      <p:sp>
        <p:nvSpPr>
          <p:cNvPr id="6" name="Footer Placeholder 5"/>
          <p:cNvSpPr>
            <a:spLocks noGrp="1"/>
          </p:cNvSpPr>
          <p:nvPr>
            <p:ph type="ftr" sz="quarter" idx="11"/>
          </p:nvPr>
        </p:nvSpPr>
        <p:spPr/>
        <p:txBody>
          <a:bodyPr/>
          <a:lstStyle/>
          <a:p>
            <a:r>
              <a:rPr lang="en-US"/>
              <a:t>DEPARTMENT OF COMPUTER APPLICATIONS(CET), TRIVANDRUM</a:t>
            </a:r>
            <a:endParaRPr lang="en-IN"/>
          </a:p>
        </p:txBody>
      </p:sp>
      <p:sp>
        <p:nvSpPr>
          <p:cNvPr id="7" name="Slide Number Placeholder 6"/>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107127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966583-BCD2-4EC9-BB16-8787F699F518}" type="datetime1">
              <a:rPr lang="en-IN" smtClean="0"/>
              <a:t>07-07-2022</a:t>
            </a:fld>
            <a:endParaRPr lang="en-IN"/>
          </a:p>
        </p:txBody>
      </p:sp>
      <p:sp>
        <p:nvSpPr>
          <p:cNvPr id="8" name="Footer Placeholder 7"/>
          <p:cNvSpPr>
            <a:spLocks noGrp="1"/>
          </p:cNvSpPr>
          <p:nvPr>
            <p:ph type="ftr" sz="quarter" idx="11"/>
          </p:nvPr>
        </p:nvSpPr>
        <p:spPr/>
        <p:txBody>
          <a:bodyPr/>
          <a:lstStyle/>
          <a:p>
            <a:r>
              <a:rPr lang="en-US"/>
              <a:t>DEPARTMENT OF COMPUTER APPLICATIONS(CET), TRIVANDRUM</a:t>
            </a:r>
            <a:endParaRPr lang="en-IN"/>
          </a:p>
        </p:txBody>
      </p:sp>
      <p:sp>
        <p:nvSpPr>
          <p:cNvPr id="9" name="Slide Number Placeholder 8"/>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414471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7EF108-0C06-4253-941F-345E4B528108}" type="datetime1">
              <a:rPr lang="en-IN" smtClean="0"/>
              <a:t>07-07-2022</a:t>
            </a:fld>
            <a:endParaRPr lang="en-IN"/>
          </a:p>
        </p:txBody>
      </p:sp>
      <p:sp>
        <p:nvSpPr>
          <p:cNvPr id="4" name="Footer Placeholder 3"/>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224564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619F3-C2D2-45DE-AE27-DA3C204CFC01}" type="datetime1">
              <a:rPr lang="en-IN" smtClean="0"/>
              <a:t>07-07-2022</a:t>
            </a:fld>
            <a:endParaRPr lang="en-IN"/>
          </a:p>
        </p:txBody>
      </p:sp>
      <p:sp>
        <p:nvSpPr>
          <p:cNvPr id="3" name="Footer Placeholder 2"/>
          <p:cNvSpPr>
            <a:spLocks noGrp="1"/>
          </p:cNvSpPr>
          <p:nvPr>
            <p:ph type="ftr" sz="quarter" idx="11"/>
          </p:nvPr>
        </p:nvSpPr>
        <p:spPr/>
        <p:txBody>
          <a:bodyPr/>
          <a:lstStyle/>
          <a:p>
            <a:r>
              <a:rPr lang="en-US"/>
              <a:t>DEPARTMENT OF COMPUTER APPLICATIONS(CET), TRIVANDRUM</a:t>
            </a:r>
            <a:endParaRPr lang="en-IN"/>
          </a:p>
        </p:txBody>
      </p:sp>
      <p:sp>
        <p:nvSpPr>
          <p:cNvPr id="4" name="Slide Number Placeholder 3"/>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16709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2227CA-E049-496E-8488-67DF888DBFB0}" type="datetime1">
              <a:rPr lang="en-IN" smtClean="0"/>
              <a:t>07-07-2022</a:t>
            </a:fld>
            <a:endParaRPr lang="en-IN"/>
          </a:p>
        </p:txBody>
      </p:sp>
      <p:sp>
        <p:nvSpPr>
          <p:cNvPr id="6" name="Footer Placeholder 5"/>
          <p:cNvSpPr>
            <a:spLocks noGrp="1"/>
          </p:cNvSpPr>
          <p:nvPr>
            <p:ph type="ftr" sz="quarter" idx="11"/>
          </p:nvPr>
        </p:nvSpPr>
        <p:spPr/>
        <p:txBody>
          <a:bodyPr/>
          <a:lstStyle/>
          <a:p>
            <a:r>
              <a:rPr lang="en-US"/>
              <a:t>DEPARTMENT OF COMPUTER APPLICATIONS(CET), TRIVANDRUM</a:t>
            </a:r>
            <a:endParaRPr lang="en-IN"/>
          </a:p>
        </p:txBody>
      </p:sp>
      <p:sp>
        <p:nvSpPr>
          <p:cNvPr id="7" name="Slide Number Placeholder 6"/>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394819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442030-959A-4627-A8FA-C29201E0103B}" type="datetime1">
              <a:rPr lang="en-IN" smtClean="0"/>
              <a:t>07-07-2022</a:t>
            </a:fld>
            <a:endParaRPr lang="en-IN"/>
          </a:p>
        </p:txBody>
      </p:sp>
      <p:sp>
        <p:nvSpPr>
          <p:cNvPr id="6" name="Footer Placeholder 5"/>
          <p:cNvSpPr>
            <a:spLocks noGrp="1"/>
          </p:cNvSpPr>
          <p:nvPr>
            <p:ph type="ftr" sz="quarter" idx="11"/>
          </p:nvPr>
        </p:nvSpPr>
        <p:spPr/>
        <p:txBody>
          <a:bodyPr/>
          <a:lstStyle/>
          <a:p>
            <a:r>
              <a:rPr lang="en-US"/>
              <a:t>DEPARTMENT OF COMPUTER APPLICATIONS(CET), TRIVANDRUM</a:t>
            </a:r>
            <a:endParaRPr lang="en-IN"/>
          </a:p>
        </p:txBody>
      </p:sp>
      <p:sp>
        <p:nvSpPr>
          <p:cNvPr id="7" name="Slide Number Placeholder 6"/>
          <p:cNvSpPr>
            <a:spLocks noGrp="1"/>
          </p:cNvSpPr>
          <p:nvPr>
            <p:ph type="sldNum" sz="quarter" idx="12"/>
          </p:nvPr>
        </p:nvSpPr>
        <p:spPr/>
        <p:txBody>
          <a:bodyPr/>
          <a:lstStyle/>
          <a:p>
            <a:fld id="{7A47C4D0-4C35-4B2C-A69D-464E0F8B3734}" type="slidenum">
              <a:rPr lang="en-IN" smtClean="0"/>
              <a:t>‹#›</a:t>
            </a:fld>
            <a:endParaRPr lang="en-IN"/>
          </a:p>
        </p:txBody>
      </p:sp>
    </p:spTree>
    <p:extLst>
      <p:ext uri="{BB962C8B-B14F-4D97-AF65-F5344CB8AC3E}">
        <p14:creationId xmlns:p14="http://schemas.microsoft.com/office/powerpoint/2010/main" val="72982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89A61BA-5520-4C86-8AB9-B4F413AB4A03}" type="datetime1">
              <a:rPr lang="en-IN" smtClean="0"/>
              <a:t>07-07-2022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DEPARTMENT OF COMPUTER APPLICATIONS(CET), TRIVANDRUM</a:t>
            </a:r>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47C4D0-4C35-4B2C-A69D-464E0F8B3734}" type="slidenum">
              <a:rPr lang="en-IN" smtClean="0"/>
              <a:t>‹#›</a:t>
            </a:fld>
            <a:endParaRPr lang="en-IN"/>
          </a:p>
        </p:txBody>
      </p:sp>
    </p:spTree>
    <p:extLst>
      <p:ext uri="{BB962C8B-B14F-4D97-AF65-F5344CB8AC3E}">
        <p14:creationId xmlns:p14="http://schemas.microsoft.com/office/powerpoint/2010/main" val="36641038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Style/CSS/" TargetMode="External"/><Relationship Id="rId2" Type="http://schemas.openxmlformats.org/officeDocument/2006/relationships/hyperlink" Target="https://www.w3.org/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E0DC-8995-8A73-3B30-1B71C08D9EEB}"/>
              </a:ext>
            </a:extLst>
          </p:cNvPr>
          <p:cNvSpPr>
            <a:spLocks noGrp="1"/>
          </p:cNvSpPr>
          <p:nvPr>
            <p:ph type="title"/>
          </p:nvPr>
        </p:nvSpPr>
        <p:spPr>
          <a:xfrm>
            <a:off x="524934" y="1954305"/>
            <a:ext cx="8596668" cy="2106706"/>
          </a:xfrm>
        </p:spPr>
        <p:txBody>
          <a:bodyPr>
            <a:noAutofit/>
          </a:bodyPr>
          <a:lstStyle/>
          <a:p>
            <a:r>
              <a:rPr lang="en-IN" sz="4400" b="1" dirty="0">
                <a:latin typeface="Arial Black" panose="020B0A04020102020204" pitchFamily="34" charset="0"/>
              </a:rPr>
              <a:t>IOT BASED REAL TIME WEATHER MONITORING STATION</a:t>
            </a:r>
          </a:p>
        </p:txBody>
      </p:sp>
      <p:sp>
        <p:nvSpPr>
          <p:cNvPr id="3" name="Content Placeholder 2">
            <a:extLst>
              <a:ext uri="{FF2B5EF4-FFF2-40B4-BE49-F238E27FC236}">
                <a16:creationId xmlns:a16="http://schemas.microsoft.com/office/drawing/2014/main" id="{A5FE0F78-8713-4B2B-4301-8FB4DD98AA82}"/>
              </a:ext>
            </a:extLst>
          </p:cNvPr>
          <p:cNvSpPr>
            <a:spLocks noGrp="1"/>
          </p:cNvSpPr>
          <p:nvPr>
            <p:ph idx="1"/>
          </p:nvPr>
        </p:nvSpPr>
        <p:spPr>
          <a:xfrm>
            <a:off x="677334" y="4294094"/>
            <a:ext cx="8596668" cy="1747268"/>
          </a:xfrm>
        </p:spPr>
        <p:txBody>
          <a:bodyPr/>
          <a:lstStyle/>
          <a:p>
            <a:pPr marL="0" indent="0" algn="ctr">
              <a:buNone/>
            </a:pPr>
            <a:r>
              <a:rPr lang="en-IN" dirty="0"/>
              <a:t>                                                                                SUBMITTED BY</a:t>
            </a:r>
          </a:p>
          <a:p>
            <a:pPr marL="0" indent="0" algn="ctr">
              <a:buNone/>
            </a:pPr>
            <a:r>
              <a:rPr lang="en-IN" dirty="0"/>
              <a:t>                                                                              </a:t>
            </a:r>
            <a:r>
              <a:rPr lang="en-IN" b="1" dirty="0"/>
              <a:t>SILPA S PILLAI   </a:t>
            </a:r>
          </a:p>
          <a:p>
            <a:pPr marL="0" indent="0" algn="ctr">
              <a:buNone/>
            </a:pPr>
            <a:r>
              <a:rPr lang="en-IN" b="1" dirty="0"/>
              <a:t>                                                                                 TVE20MCA-2050  </a:t>
            </a:r>
          </a:p>
          <a:p>
            <a:pPr marL="0" indent="0" algn="ctr">
              <a:buNone/>
            </a:pPr>
            <a:r>
              <a:rPr lang="en-IN" b="1" dirty="0"/>
              <a:t>                                                                                   S4 MCA(2020-2022)                                                                                                                                            </a:t>
            </a:r>
          </a:p>
        </p:txBody>
      </p:sp>
      <p:sp>
        <p:nvSpPr>
          <p:cNvPr id="4" name="Footer Placeholder 3">
            <a:extLst>
              <a:ext uri="{FF2B5EF4-FFF2-40B4-BE49-F238E27FC236}">
                <a16:creationId xmlns:a16="http://schemas.microsoft.com/office/drawing/2014/main" id="{012C4D5C-CC3A-E39C-9FE5-2AEA5DBDC129}"/>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B93370B6-955A-FF70-BCAB-3785613EBEAB}"/>
              </a:ext>
            </a:extLst>
          </p:cNvPr>
          <p:cNvSpPr>
            <a:spLocks noGrp="1"/>
          </p:cNvSpPr>
          <p:nvPr>
            <p:ph type="sldNum" sz="quarter" idx="12"/>
          </p:nvPr>
        </p:nvSpPr>
        <p:spPr/>
        <p:txBody>
          <a:bodyPr/>
          <a:lstStyle/>
          <a:p>
            <a:fld id="{7A47C4D0-4C35-4B2C-A69D-464E0F8B3734}" type="slidenum">
              <a:rPr lang="en-IN" smtClean="0"/>
              <a:t>1</a:t>
            </a:fld>
            <a:endParaRPr lang="en-IN"/>
          </a:p>
        </p:txBody>
      </p:sp>
    </p:spTree>
    <p:extLst>
      <p:ext uri="{BB962C8B-B14F-4D97-AF65-F5344CB8AC3E}">
        <p14:creationId xmlns:p14="http://schemas.microsoft.com/office/powerpoint/2010/main" val="2803150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E59B-901F-6688-3312-7BE8E80C6232}"/>
              </a:ext>
            </a:extLst>
          </p:cNvPr>
          <p:cNvSpPr>
            <a:spLocks noGrp="1"/>
          </p:cNvSpPr>
          <p:nvPr>
            <p:ph type="title"/>
          </p:nvPr>
        </p:nvSpPr>
        <p:spPr>
          <a:xfrm>
            <a:off x="677334" y="609600"/>
            <a:ext cx="8596668" cy="627529"/>
          </a:xfrm>
        </p:spPr>
        <p:txBody>
          <a:bodyPr>
            <a:normAutofit fontScale="90000"/>
          </a:bodyPr>
          <a:lstStyle/>
          <a:p>
            <a:pPr algn="ctr"/>
            <a:r>
              <a:rPr lang="en-IN" dirty="0">
                <a:latin typeface="Arial Black" panose="020B0A04020102020204" pitchFamily="34" charset="0"/>
              </a:rPr>
              <a:t>COMPONENTS</a:t>
            </a:r>
            <a:endParaRPr lang="en-IN" dirty="0"/>
          </a:p>
        </p:txBody>
      </p:sp>
      <p:pic>
        <p:nvPicPr>
          <p:cNvPr id="5" name="Content Placeholder 4">
            <a:extLst>
              <a:ext uri="{FF2B5EF4-FFF2-40B4-BE49-F238E27FC236}">
                <a16:creationId xmlns:a16="http://schemas.microsoft.com/office/drawing/2014/main" id="{D74EDE41-7269-EC03-7317-964D9D586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643" y="1788600"/>
            <a:ext cx="4948237" cy="3841235"/>
          </a:xfrm>
        </p:spPr>
      </p:pic>
      <p:pic>
        <p:nvPicPr>
          <p:cNvPr id="7" name="Picture 6">
            <a:extLst>
              <a:ext uri="{FF2B5EF4-FFF2-40B4-BE49-F238E27FC236}">
                <a16:creationId xmlns:a16="http://schemas.microsoft.com/office/drawing/2014/main" id="{28E1DA4F-49DA-B05C-0BF1-373A05B1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751" y="2024902"/>
            <a:ext cx="3630707" cy="3470462"/>
          </a:xfrm>
          <a:prstGeom prst="rect">
            <a:avLst/>
          </a:prstGeom>
        </p:spPr>
      </p:pic>
      <p:sp>
        <p:nvSpPr>
          <p:cNvPr id="9" name="TextBox 8">
            <a:extLst>
              <a:ext uri="{FF2B5EF4-FFF2-40B4-BE49-F238E27FC236}">
                <a16:creationId xmlns:a16="http://schemas.microsoft.com/office/drawing/2014/main" id="{B7F16203-98AD-522C-F814-F951FE13F52E}"/>
              </a:ext>
            </a:extLst>
          </p:cNvPr>
          <p:cNvSpPr txBox="1"/>
          <p:nvPr/>
        </p:nvSpPr>
        <p:spPr>
          <a:xfrm>
            <a:off x="932329" y="4948516"/>
            <a:ext cx="2465295" cy="646331"/>
          </a:xfrm>
          <a:prstGeom prst="rect">
            <a:avLst/>
          </a:prstGeom>
          <a:noFill/>
        </p:spPr>
        <p:txBody>
          <a:bodyPr wrap="square" rtlCol="0">
            <a:spAutoFit/>
          </a:bodyPr>
          <a:lstStyle/>
          <a:p>
            <a:r>
              <a:rPr lang="en-IN" b="1" u="sng" dirty="0"/>
              <a:t>128*64 I2C OLED DISPLAY</a:t>
            </a:r>
          </a:p>
        </p:txBody>
      </p:sp>
      <p:sp>
        <p:nvSpPr>
          <p:cNvPr id="10" name="TextBox 9">
            <a:extLst>
              <a:ext uri="{FF2B5EF4-FFF2-40B4-BE49-F238E27FC236}">
                <a16:creationId xmlns:a16="http://schemas.microsoft.com/office/drawing/2014/main" id="{D0D0B432-A87E-2823-87DC-7A856003BE30}"/>
              </a:ext>
            </a:extLst>
          </p:cNvPr>
          <p:cNvSpPr txBox="1"/>
          <p:nvPr/>
        </p:nvSpPr>
        <p:spPr>
          <a:xfrm flipH="1">
            <a:off x="6049305" y="5260503"/>
            <a:ext cx="2634728" cy="369332"/>
          </a:xfrm>
          <a:prstGeom prst="rect">
            <a:avLst/>
          </a:prstGeom>
          <a:noFill/>
        </p:spPr>
        <p:txBody>
          <a:bodyPr wrap="square" rtlCol="0">
            <a:spAutoFit/>
          </a:bodyPr>
          <a:lstStyle/>
          <a:p>
            <a:r>
              <a:rPr lang="en-IN" b="1" u="sng" dirty="0"/>
              <a:t>JUMPER WIRES</a:t>
            </a:r>
          </a:p>
        </p:txBody>
      </p:sp>
      <p:sp>
        <p:nvSpPr>
          <p:cNvPr id="11" name="Footer Placeholder 10">
            <a:extLst>
              <a:ext uri="{FF2B5EF4-FFF2-40B4-BE49-F238E27FC236}">
                <a16:creationId xmlns:a16="http://schemas.microsoft.com/office/drawing/2014/main" id="{26E90F08-7E0F-F7A5-5DC7-D9695022590B}"/>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BB0360A3-BEEE-331B-A6EB-C0B13EC4824B}"/>
              </a:ext>
            </a:extLst>
          </p:cNvPr>
          <p:cNvSpPr>
            <a:spLocks noGrp="1"/>
          </p:cNvSpPr>
          <p:nvPr>
            <p:ph type="sldNum" sz="quarter" idx="12"/>
          </p:nvPr>
        </p:nvSpPr>
        <p:spPr/>
        <p:txBody>
          <a:bodyPr/>
          <a:lstStyle/>
          <a:p>
            <a:fld id="{7A47C4D0-4C35-4B2C-A69D-464E0F8B3734}" type="slidenum">
              <a:rPr lang="en-IN" smtClean="0"/>
              <a:t>10</a:t>
            </a:fld>
            <a:endParaRPr lang="en-IN"/>
          </a:p>
        </p:txBody>
      </p:sp>
    </p:spTree>
    <p:extLst>
      <p:ext uri="{BB962C8B-B14F-4D97-AF65-F5344CB8AC3E}">
        <p14:creationId xmlns:p14="http://schemas.microsoft.com/office/powerpoint/2010/main" val="15128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B67B-7885-AFFE-2861-C1421E83828D}"/>
              </a:ext>
            </a:extLst>
          </p:cNvPr>
          <p:cNvSpPr>
            <a:spLocks noGrp="1"/>
          </p:cNvSpPr>
          <p:nvPr>
            <p:ph type="title"/>
          </p:nvPr>
        </p:nvSpPr>
        <p:spPr>
          <a:xfrm>
            <a:off x="677334" y="367554"/>
            <a:ext cx="8596668" cy="576196"/>
          </a:xfrm>
        </p:spPr>
        <p:txBody>
          <a:bodyPr>
            <a:normAutofit fontScale="90000"/>
          </a:bodyPr>
          <a:lstStyle/>
          <a:p>
            <a:pPr algn="ctr"/>
            <a:r>
              <a:rPr lang="en-IN" b="1" dirty="0">
                <a:solidFill>
                  <a:schemeClr val="tx1"/>
                </a:solidFill>
                <a:latin typeface="Arial Black" panose="020B0A04020102020204" pitchFamily="34" charset="0"/>
              </a:rPr>
              <a:t>BLOCK DIAGRAM</a:t>
            </a:r>
          </a:p>
        </p:txBody>
      </p:sp>
      <p:sp>
        <p:nvSpPr>
          <p:cNvPr id="3" name="Content Placeholder 2">
            <a:extLst>
              <a:ext uri="{FF2B5EF4-FFF2-40B4-BE49-F238E27FC236}">
                <a16:creationId xmlns:a16="http://schemas.microsoft.com/office/drawing/2014/main" id="{1D51E1F3-DC4C-D83B-E5BF-94FB269B7E8E}"/>
              </a:ext>
            </a:extLst>
          </p:cNvPr>
          <p:cNvSpPr>
            <a:spLocks noGrp="1"/>
          </p:cNvSpPr>
          <p:nvPr>
            <p:ph idx="1"/>
          </p:nvPr>
        </p:nvSpPr>
        <p:spPr>
          <a:xfrm>
            <a:off x="677334" y="943750"/>
            <a:ext cx="8843184" cy="5779779"/>
          </a:xfrm>
        </p:spPr>
        <p:txBody>
          <a:bodyPr/>
          <a:lstStyle/>
          <a:p>
            <a:pPr marL="0" indent="0">
              <a:buNone/>
            </a:pPr>
            <a:r>
              <a:rPr lang="en-IN" b="1" u="sng" dirty="0"/>
              <a:t>FIG.1</a:t>
            </a:r>
          </a:p>
        </p:txBody>
      </p:sp>
      <p:sp>
        <p:nvSpPr>
          <p:cNvPr id="4" name="Cloud 3">
            <a:extLst>
              <a:ext uri="{FF2B5EF4-FFF2-40B4-BE49-F238E27FC236}">
                <a16:creationId xmlns:a16="http://schemas.microsoft.com/office/drawing/2014/main" id="{34E89E30-54DB-CB9C-42D8-C99082378019}"/>
              </a:ext>
            </a:extLst>
          </p:cNvPr>
          <p:cNvSpPr/>
          <p:nvPr/>
        </p:nvSpPr>
        <p:spPr>
          <a:xfrm>
            <a:off x="3446928" y="1258964"/>
            <a:ext cx="2187388" cy="90543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65C25C1D-992F-1511-762D-9A78FD65AD1A}"/>
              </a:ext>
            </a:extLst>
          </p:cNvPr>
          <p:cNvSpPr/>
          <p:nvPr/>
        </p:nvSpPr>
        <p:spPr>
          <a:xfrm>
            <a:off x="6642846" y="1178858"/>
            <a:ext cx="1039906" cy="90543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8EE87D4-7F18-9804-5680-E5E422478B20}"/>
              </a:ext>
            </a:extLst>
          </p:cNvPr>
          <p:cNvSpPr/>
          <p:nvPr/>
        </p:nvSpPr>
        <p:spPr>
          <a:xfrm>
            <a:off x="2980764" y="2718508"/>
            <a:ext cx="3594847" cy="13854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8A85B06-F141-A36F-5C97-10B2928ABE3D}"/>
              </a:ext>
            </a:extLst>
          </p:cNvPr>
          <p:cNvSpPr/>
          <p:nvPr/>
        </p:nvSpPr>
        <p:spPr>
          <a:xfrm>
            <a:off x="3109859" y="3242353"/>
            <a:ext cx="824753" cy="5602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FDA7080-3D6A-EEC1-251B-4690B8BC10E2}"/>
              </a:ext>
            </a:extLst>
          </p:cNvPr>
          <p:cNvSpPr/>
          <p:nvPr/>
        </p:nvSpPr>
        <p:spPr>
          <a:xfrm>
            <a:off x="6302188" y="3190078"/>
            <a:ext cx="273424" cy="56029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F2CE7E9-A692-ABBD-9F67-2BE13D7BECB8}"/>
              </a:ext>
            </a:extLst>
          </p:cNvPr>
          <p:cNvSpPr/>
          <p:nvPr/>
        </p:nvSpPr>
        <p:spPr>
          <a:xfrm>
            <a:off x="1272988" y="4254177"/>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SENSOR 1</a:t>
            </a:r>
          </a:p>
        </p:txBody>
      </p:sp>
      <p:sp>
        <p:nvSpPr>
          <p:cNvPr id="10" name="Rectangle 9">
            <a:extLst>
              <a:ext uri="{FF2B5EF4-FFF2-40B4-BE49-F238E27FC236}">
                <a16:creationId xmlns:a16="http://schemas.microsoft.com/office/drawing/2014/main" id="{99AFB09E-B7BC-8074-9EFF-FE0C76D128BA}"/>
              </a:ext>
            </a:extLst>
          </p:cNvPr>
          <p:cNvSpPr/>
          <p:nvPr/>
        </p:nvSpPr>
        <p:spPr>
          <a:xfrm>
            <a:off x="4020671" y="4271681"/>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SENSOR 2</a:t>
            </a:r>
          </a:p>
        </p:txBody>
      </p:sp>
      <p:sp>
        <p:nvSpPr>
          <p:cNvPr id="11" name="Rectangle 10">
            <a:extLst>
              <a:ext uri="{FF2B5EF4-FFF2-40B4-BE49-F238E27FC236}">
                <a16:creationId xmlns:a16="http://schemas.microsoft.com/office/drawing/2014/main" id="{330C2316-B4AD-C83B-A0BD-0DB2FFB725BF}"/>
              </a:ext>
            </a:extLst>
          </p:cNvPr>
          <p:cNvSpPr/>
          <p:nvPr/>
        </p:nvSpPr>
        <p:spPr>
          <a:xfrm>
            <a:off x="6378388" y="4239629"/>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SENSOR 3</a:t>
            </a:r>
          </a:p>
        </p:txBody>
      </p:sp>
      <p:sp>
        <p:nvSpPr>
          <p:cNvPr id="12" name="Rectangle 11">
            <a:extLst>
              <a:ext uri="{FF2B5EF4-FFF2-40B4-BE49-F238E27FC236}">
                <a16:creationId xmlns:a16="http://schemas.microsoft.com/office/drawing/2014/main" id="{D26CFA74-B5D5-6F01-F7F9-769FF1640D69}"/>
              </a:ext>
            </a:extLst>
          </p:cNvPr>
          <p:cNvSpPr/>
          <p:nvPr/>
        </p:nvSpPr>
        <p:spPr>
          <a:xfrm>
            <a:off x="1282847" y="5060325"/>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TEMPERATURE AND HUMIDITY SENSOR</a:t>
            </a:r>
          </a:p>
        </p:txBody>
      </p:sp>
      <p:sp>
        <p:nvSpPr>
          <p:cNvPr id="13" name="Rectangle 12">
            <a:extLst>
              <a:ext uri="{FF2B5EF4-FFF2-40B4-BE49-F238E27FC236}">
                <a16:creationId xmlns:a16="http://schemas.microsoft.com/office/drawing/2014/main" id="{9D22A9F7-C0B5-30B8-426A-39D3C5C8A07E}"/>
              </a:ext>
            </a:extLst>
          </p:cNvPr>
          <p:cNvSpPr/>
          <p:nvPr/>
        </p:nvSpPr>
        <p:spPr>
          <a:xfrm>
            <a:off x="4020669" y="5093731"/>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BAROMETRIC PRESSURE SENSOR</a:t>
            </a:r>
          </a:p>
        </p:txBody>
      </p:sp>
      <p:sp>
        <p:nvSpPr>
          <p:cNvPr id="14" name="Rectangle 13">
            <a:extLst>
              <a:ext uri="{FF2B5EF4-FFF2-40B4-BE49-F238E27FC236}">
                <a16:creationId xmlns:a16="http://schemas.microsoft.com/office/drawing/2014/main" id="{5411F675-02DD-54E3-8ED8-2AB6A16969DD}"/>
              </a:ext>
            </a:extLst>
          </p:cNvPr>
          <p:cNvSpPr/>
          <p:nvPr/>
        </p:nvSpPr>
        <p:spPr>
          <a:xfrm>
            <a:off x="6378388" y="5093731"/>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RAIN SENSOR</a:t>
            </a:r>
          </a:p>
        </p:txBody>
      </p:sp>
      <p:sp>
        <p:nvSpPr>
          <p:cNvPr id="15" name="Rectangle 14">
            <a:extLst>
              <a:ext uri="{FF2B5EF4-FFF2-40B4-BE49-F238E27FC236}">
                <a16:creationId xmlns:a16="http://schemas.microsoft.com/office/drawing/2014/main" id="{B18F5585-B6FF-8915-8C74-E98EB6259F8D}"/>
              </a:ext>
            </a:extLst>
          </p:cNvPr>
          <p:cNvSpPr/>
          <p:nvPr/>
        </p:nvSpPr>
        <p:spPr>
          <a:xfrm>
            <a:off x="1282847" y="5934634"/>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MODULE 1</a:t>
            </a:r>
          </a:p>
        </p:txBody>
      </p:sp>
      <p:sp>
        <p:nvSpPr>
          <p:cNvPr id="16" name="Rectangle 15">
            <a:extLst>
              <a:ext uri="{FF2B5EF4-FFF2-40B4-BE49-F238E27FC236}">
                <a16:creationId xmlns:a16="http://schemas.microsoft.com/office/drawing/2014/main" id="{4FC5775D-B1E7-275C-8291-2DDE0914F501}"/>
              </a:ext>
            </a:extLst>
          </p:cNvPr>
          <p:cNvSpPr/>
          <p:nvPr/>
        </p:nvSpPr>
        <p:spPr>
          <a:xfrm>
            <a:off x="4020669" y="5955906"/>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MODULE 2</a:t>
            </a:r>
          </a:p>
        </p:txBody>
      </p:sp>
      <p:sp>
        <p:nvSpPr>
          <p:cNvPr id="17" name="Rectangle 16">
            <a:extLst>
              <a:ext uri="{FF2B5EF4-FFF2-40B4-BE49-F238E27FC236}">
                <a16:creationId xmlns:a16="http://schemas.microsoft.com/office/drawing/2014/main" id="{E0AF4A3C-E8B9-DB59-3F02-F6F5A183D679}"/>
              </a:ext>
            </a:extLst>
          </p:cNvPr>
          <p:cNvSpPr/>
          <p:nvPr/>
        </p:nvSpPr>
        <p:spPr>
          <a:xfrm>
            <a:off x="6378388" y="5947153"/>
            <a:ext cx="1909483" cy="5558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MODULE 3</a:t>
            </a:r>
          </a:p>
        </p:txBody>
      </p:sp>
      <p:sp>
        <p:nvSpPr>
          <p:cNvPr id="18" name="TextBox 17">
            <a:extLst>
              <a:ext uri="{FF2B5EF4-FFF2-40B4-BE49-F238E27FC236}">
                <a16:creationId xmlns:a16="http://schemas.microsoft.com/office/drawing/2014/main" id="{236E42D7-35F0-7D4C-6DCF-9F53E37999DB}"/>
              </a:ext>
            </a:extLst>
          </p:cNvPr>
          <p:cNvSpPr txBox="1"/>
          <p:nvPr/>
        </p:nvSpPr>
        <p:spPr>
          <a:xfrm flipH="1">
            <a:off x="4083424" y="1481406"/>
            <a:ext cx="977151" cy="253916"/>
          </a:xfrm>
          <a:prstGeom prst="rect">
            <a:avLst/>
          </a:prstGeom>
          <a:noFill/>
        </p:spPr>
        <p:txBody>
          <a:bodyPr wrap="square" rtlCol="0">
            <a:spAutoFit/>
          </a:bodyPr>
          <a:lstStyle/>
          <a:p>
            <a:r>
              <a:rPr lang="en-IN" sz="1050" b="1" dirty="0"/>
              <a:t>WEB SERVER</a:t>
            </a:r>
          </a:p>
        </p:txBody>
      </p:sp>
      <p:sp>
        <p:nvSpPr>
          <p:cNvPr id="20" name="TextBox 19">
            <a:extLst>
              <a:ext uri="{FF2B5EF4-FFF2-40B4-BE49-F238E27FC236}">
                <a16:creationId xmlns:a16="http://schemas.microsoft.com/office/drawing/2014/main" id="{62C9CD89-3648-4C5A-C0B4-EE9AC626DCF7}"/>
              </a:ext>
            </a:extLst>
          </p:cNvPr>
          <p:cNvSpPr txBox="1"/>
          <p:nvPr/>
        </p:nvSpPr>
        <p:spPr>
          <a:xfrm flipH="1">
            <a:off x="6856009" y="1470679"/>
            <a:ext cx="743175" cy="338554"/>
          </a:xfrm>
          <a:prstGeom prst="rect">
            <a:avLst/>
          </a:prstGeom>
          <a:noFill/>
        </p:spPr>
        <p:txBody>
          <a:bodyPr wrap="square" rtlCol="0">
            <a:spAutoFit/>
          </a:bodyPr>
          <a:lstStyle/>
          <a:p>
            <a:r>
              <a:rPr lang="en-IN" sz="1600" b="1" dirty="0"/>
              <a:t>WEB</a:t>
            </a:r>
          </a:p>
        </p:txBody>
      </p:sp>
      <p:sp>
        <p:nvSpPr>
          <p:cNvPr id="21" name="TextBox 20">
            <a:extLst>
              <a:ext uri="{FF2B5EF4-FFF2-40B4-BE49-F238E27FC236}">
                <a16:creationId xmlns:a16="http://schemas.microsoft.com/office/drawing/2014/main" id="{66D0548F-0792-0832-53C8-3AC1012F0B82}"/>
              </a:ext>
            </a:extLst>
          </p:cNvPr>
          <p:cNvSpPr txBox="1"/>
          <p:nvPr/>
        </p:nvSpPr>
        <p:spPr>
          <a:xfrm>
            <a:off x="6299501" y="3170143"/>
            <a:ext cx="206188" cy="600164"/>
          </a:xfrm>
          <a:prstGeom prst="rect">
            <a:avLst/>
          </a:prstGeom>
          <a:noFill/>
        </p:spPr>
        <p:txBody>
          <a:bodyPr wrap="square" rtlCol="0">
            <a:spAutoFit/>
          </a:bodyPr>
          <a:lstStyle/>
          <a:p>
            <a:r>
              <a:rPr lang="en-IN" sz="1100" b="1" dirty="0"/>
              <a:t>USB</a:t>
            </a:r>
          </a:p>
        </p:txBody>
      </p:sp>
      <p:sp>
        <p:nvSpPr>
          <p:cNvPr id="22" name="TextBox 21">
            <a:extLst>
              <a:ext uri="{FF2B5EF4-FFF2-40B4-BE49-F238E27FC236}">
                <a16:creationId xmlns:a16="http://schemas.microsoft.com/office/drawing/2014/main" id="{0B107178-A038-CABB-F696-6741F16CEFA5}"/>
              </a:ext>
            </a:extLst>
          </p:cNvPr>
          <p:cNvSpPr txBox="1"/>
          <p:nvPr/>
        </p:nvSpPr>
        <p:spPr>
          <a:xfrm flipH="1">
            <a:off x="3187846" y="3309705"/>
            <a:ext cx="680423" cy="400110"/>
          </a:xfrm>
          <a:prstGeom prst="rect">
            <a:avLst/>
          </a:prstGeom>
          <a:noFill/>
        </p:spPr>
        <p:txBody>
          <a:bodyPr wrap="square" rtlCol="0">
            <a:spAutoFit/>
          </a:bodyPr>
          <a:lstStyle/>
          <a:p>
            <a:r>
              <a:rPr lang="en-IN" sz="1000" b="1" dirty="0"/>
              <a:t>WIFI MODULE</a:t>
            </a:r>
          </a:p>
        </p:txBody>
      </p:sp>
      <p:sp>
        <p:nvSpPr>
          <p:cNvPr id="23" name="TextBox 22">
            <a:extLst>
              <a:ext uri="{FF2B5EF4-FFF2-40B4-BE49-F238E27FC236}">
                <a16:creationId xmlns:a16="http://schemas.microsoft.com/office/drawing/2014/main" id="{65D73B49-B83D-148A-7929-538CDF9F59BB}"/>
              </a:ext>
            </a:extLst>
          </p:cNvPr>
          <p:cNvSpPr txBox="1"/>
          <p:nvPr/>
        </p:nvSpPr>
        <p:spPr>
          <a:xfrm>
            <a:off x="4390463" y="3069235"/>
            <a:ext cx="1093696" cy="369332"/>
          </a:xfrm>
          <a:prstGeom prst="rect">
            <a:avLst/>
          </a:prstGeom>
          <a:noFill/>
        </p:spPr>
        <p:txBody>
          <a:bodyPr wrap="square" rtlCol="0">
            <a:spAutoFit/>
          </a:bodyPr>
          <a:lstStyle/>
          <a:p>
            <a:r>
              <a:rPr lang="en-IN" b="1" dirty="0"/>
              <a:t>ESP32</a:t>
            </a:r>
          </a:p>
        </p:txBody>
      </p:sp>
      <p:sp>
        <p:nvSpPr>
          <p:cNvPr id="25" name="TextBox 24">
            <a:extLst>
              <a:ext uri="{FF2B5EF4-FFF2-40B4-BE49-F238E27FC236}">
                <a16:creationId xmlns:a16="http://schemas.microsoft.com/office/drawing/2014/main" id="{F366D62E-14C4-7D4A-170F-653DAE030258}"/>
              </a:ext>
            </a:extLst>
          </p:cNvPr>
          <p:cNvSpPr txBox="1"/>
          <p:nvPr/>
        </p:nvSpPr>
        <p:spPr>
          <a:xfrm flipH="1">
            <a:off x="4551827" y="4376802"/>
            <a:ext cx="838200" cy="369332"/>
          </a:xfrm>
          <a:prstGeom prst="rect">
            <a:avLst/>
          </a:prstGeom>
          <a:noFill/>
        </p:spPr>
        <p:txBody>
          <a:bodyPr wrap="square" rtlCol="0">
            <a:spAutoFit/>
          </a:bodyPr>
          <a:lstStyle/>
          <a:p>
            <a:endParaRPr lang="en-IN" dirty="0"/>
          </a:p>
        </p:txBody>
      </p:sp>
      <p:sp>
        <p:nvSpPr>
          <p:cNvPr id="28" name="Arrow: Up 27">
            <a:extLst>
              <a:ext uri="{FF2B5EF4-FFF2-40B4-BE49-F238E27FC236}">
                <a16:creationId xmlns:a16="http://schemas.microsoft.com/office/drawing/2014/main" id="{A153ECFC-305D-9689-58D6-F9EC9E21F97E}"/>
              </a:ext>
            </a:extLst>
          </p:cNvPr>
          <p:cNvSpPr/>
          <p:nvPr/>
        </p:nvSpPr>
        <p:spPr>
          <a:xfrm>
            <a:off x="4531656" y="2164400"/>
            <a:ext cx="85168" cy="57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918A0B54-F0C9-466D-A22D-3FBE93823AB0}"/>
              </a:ext>
            </a:extLst>
          </p:cNvPr>
          <p:cNvSpPr/>
          <p:nvPr/>
        </p:nvSpPr>
        <p:spPr>
          <a:xfrm>
            <a:off x="5634316" y="1667435"/>
            <a:ext cx="100853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852F39BA-EEC9-32F5-82DF-89ABBD3ADF0C}"/>
              </a:ext>
            </a:extLst>
          </p:cNvPr>
          <p:cNvSpPr/>
          <p:nvPr/>
        </p:nvSpPr>
        <p:spPr>
          <a:xfrm>
            <a:off x="4751294" y="4139492"/>
            <a:ext cx="53788" cy="114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385D149B-6473-3D9B-1CB0-2589FDAA1797}"/>
              </a:ext>
            </a:extLst>
          </p:cNvPr>
          <p:cNvSpPr/>
          <p:nvPr/>
        </p:nvSpPr>
        <p:spPr>
          <a:xfrm>
            <a:off x="3083859" y="4139492"/>
            <a:ext cx="45719" cy="114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Down 32">
            <a:extLst>
              <a:ext uri="{FF2B5EF4-FFF2-40B4-BE49-F238E27FC236}">
                <a16:creationId xmlns:a16="http://schemas.microsoft.com/office/drawing/2014/main" id="{C145B5B8-CA0A-29F9-52AA-3A3FB390F2D9}"/>
              </a:ext>
            </a:extLst>
          </p:cNvPr>
          <p:cNvSpPr/>
          <p:nvPr/>
        </p:nvSpPr>
        <p:spPr>
          <a:xfrm>
            <a:off x="6463553" y="4139492"/>
            <a:ext cx="53788" cy="100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BC4ED36C-B0F2-03FD-B221-4886E750ADDA}"/>
              </a:ext>
            </a:extLst>
          </p:cNvPr>
          <p:cNvSpPr/>
          <p:nvPr/>
        </p:nvSpPr>
        <p:spPr>
          <a:xfrm>
            <a:off x="2070847" y="4827493"/>
            <a:ext cx="62753" cy="2328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Down 34">
            <a:extLst>
              <a:ext uri="{FF2B5EF4-FFF2-40B4-BE49-F238E27FC236}">
                <a16:creationId xmlns:a16="http://schemas.microsoft.com/office/drawing/2014/main" id="{838B3121-470E-77A1-8E73-D69BE9264268}"/>
              </a:ext>
            </a:extLst>
          </p:cNvPr>
          <p:cNvSpPr/>
          <p:nvPr/>
        </p:nvSpPr>
        <p:spPr>
          <a:xfrm>
            <a:off x="4948518" y="4809989"/>
            <a:ext cx="62753" cy="283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8C602CFD-B0C7-50FE-24B6-76F24C7FFFF4}"/>
              </a:ext>
            </a:extLst>
          </p:cNvPr>
          <p:cNvSpPr/>
          <p:nvPr/>
        </p:nvSpPr>
        <p:spPr>
          <a:xfrm>
            <a:off x="7198659" y="4809989"/>
            <a:ext cx="62753" cy="295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Equals 36">
            <a:extLst>
              <a:ext uri="{FF2B5EF4-FFF2-40B4-BE49-F238E27FC236}">
                <a16:creationId xmlns:a16="http://schemas.microsoft.com/office/drawing/2014/main" id="{4918993E-2AAB-2177-57AD-DBE21C48D4C4}"/>
              </a:ext>
            </a:extLst>
          </p:cNvPr>
          <p:cNvSpPr/>
          <p:nvPr/>
        </p:nvSpPr>
        <p:spPr>
          <a:xfrm>
            <a:off x="2070847" y="5681720"/>
            <a:ext cx="292249" cy="16724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Equals 37">
            <a:extLst>
              <a:ext uri="{FF2B5EF4-FFF2-40B4-BE49-F238E27FC236}">
                <a16:creationId xmlns:a16="http://schemas.microsoft.com/office/drawing/2014/main" id="{A374B807-054F-574A-44CB-BED12A603173}"/>
              </a:ext>
            </a:extLst>
          </p:cNvPr>
          <p:cNvSpPr/>
          <p:nvPr/>
        </p:nvSpPr>
        <p:spPr>
          <a:xfrm>
            <a:off x="4914450" y="5719100"/>
            <a:ext cx="292249" cy="16724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Equals 38">
            <a:extLst>
              <a:ext uri="{FF2B5EF4-FFF2-40B4-BE49-F238E27FC236}">
                <a16:creationId xmlns:a16="http://schemas.microsoft.com/office/drawing/2014/main" id="{382C7FBF-7A96-8B8A-4B4F-D82685CF0CF4}"/>
              </a:ext>
            </a:extLst>
          </p:cNvPr>
          <p:cNvSpPr/>
          <p:nvPr/>
        </p:nvSpPr>
        <p:spPr>
          <a:xfrm>
            <a:off x="7162799" y="5721659"/>
            <a:ext cx="292249" cy="16724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Footer Placeholder 39">
            <a:extLst>
              <a:ext uri="{FF2B5EF4-FFF2-40B4-BE49-F238E27FC236}">
                <a16:creationId xmlns:a16="http://schemas.microsoft.com/office/drawing/2014/main" id="{DBC6C29A-5AFC-EC68-AD59-EE5E749E2C81}"/>
              </a:ext>
            </a:extLst>
          </p:cNvPr>
          <p:cNvSpPr>
            <a:spLocks noGrp="1"/>
          </p:cNvSpPr>
          <p:nvPr>
            <p:ph type="ftr" sz="quarter" idx="11"/>
          </p:nvPr>
        </p:nvSpPr>
        <p:spPr>
          <a:xfrm>
            <a:off x="471146" y="6483572"/>
            <a:ext cx="6297612" cy="365125"/>
          </a:xfrm>
        </p:spPr>
        <p:txBody>
          <a:bodyPr/>
          <a:lstStyle/>
          <a:p>
            <a:r>
              <a:rPr lang="en-US"/>
              <a:t>DEPARTMENT OF COMPUTER APPLICATIONS(CET), TRIVANDRUM</a:t>
            </a:r>
            <a:endParaRPr lang="en-IN" dirty="0"/>
          </a:p>
        </p:txBody>
      </p:sp>
      <p:sp>
        <p:nvSpPr>
          <p:cNvPr id="19" name="Slide Number Placeholder 18">
            <a:extLst>
              <a:ext uri="{FF2B5EF4-FFF2-40B4-BE49-F238E27FC236}">
                <a16:creationId xmlns:a16="http://schemas.microsoft.com/office/drawing/2014/main" id="{E78D23D6-D62F-8F84-1754-5D873E837FB0}"/>
              </a:ext>
            </a:extLst>
          </p:cNvPr>
          <p:cNvSpPr>
            <a:spLocks noGrp="1"/>
          </p:cNvSpPr>
          <p:nvPr>
            <p:ph type="sldNum" sz="quarter" idx="12"/>
          </p:nvPr>
        </p:nvSpPr>
        <p:spPr/>
        <p:txBody>
          <a:bodyPr/>
          <a:lstStyle/>
          <a:p>
            <a:fld id="{7A47C4D0-4C35-4B2C-A69D-464E0F8B3734}" type="slidenum">
              <a:rPr lang="en-IN" smtClean="0"/>
              <a:t>11</a:t>
            </a:fld>
            <a:endParaRPr lang="en-IN"/>
          </a:p>
        </p:txBody>
      </p:sp>
    </p:spTree>
    <p:extLst>
      <p:ext uri="{BB962C8B-B14F-4D97-AF65-F5344CB8AC3E}">
        <p14:creationId xmlns:p14="http://schemas.microsoft.com/office/powerpoint/2010/main" val="141843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F4BE-151E-9A38-CE20-F06043FF1821}"/>
              </a:ext>
            </a:extLst>
          </p:cNvPr>
          <p:cNvSpPr>
            <a:spLocks noGrp="1"/>
          </p:cNvSpPr>
          <p:nvPr>
            <p:ph type="title"/>
          </p:nvPr>
        </p:nvSpPr>
        <p:spPr>
          <a:xfrm>
            <a:off x="941294" y="90497"/>
            <a:ext cx="8596668" cy="457200"/>
          </a:xfrm>
        </p:spPr>
        <p:txBody>
          <a:bodyPr>
            <a:normAutofit fontScale="90000"/>
          </a:bodyPr>
          <a:lstStyle/>
          <a:p>
            <a:r>
              <a:rPr lang="en-IN" sz="2800" b="1" dirty="0">
                <a:solidFill>
                  <a:schemeClr val="tx1"/>
                </a:solidFill>
                <a:latin typeface="Arial Black" panose="020B0A04020102020204" pitchFamily="34" charset="0"/>
              </a:rPr>
              <a:t>FLOW CHART OF THE PROPOSED SYSTEM</a:t>
            </a:r>
          </a:p>
        </p:txBody>
      </p:sp>
      <p:pic>
        <p:nvPicPr>
          <p:cNvPr id="6" name="Picture 5">
            <a:extLst>
              <a:ext uri="{FF2B5EF4-FFF2-40B4-BE49-F238E27FC236}">
                <a16:creationId xmlns:a16="http://schemas.microsoft.com/office/drawing/2014/main" id="{62C4EA1D-F088-AFC7-0FE4-E7C951381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294" y="547697"/>
            <a:ext cx="6965577" cy="6310303"/>
          </a:xfrm>
          <a:prstGeom prst="rect">
            <a:avLst/>
          </a:prstGeom>
        </p:spPr>
      </p:pic>
      <p:sp>
        <p:nvSpPr>
          <p:cNvPr id="7" name="Footer Placeholder 6">
            <a:extLst>
              <a:ext uri="{FF2B5EF4-FFF2-40B4-BE49-F238E27FC236}">
                <a16:creationId xmlns:a16="http://schemas.microsoft.com/office/drawing/2014/main" id="{093F3372-8A8B-1508-23F6-EEA37185B972}"/>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DC4A92FF-9838-6AEF-7F77-2707B64B2EF7}"/>
              </a:ext>
            </a:extLst>
          </p:cNvPr>
          <p:cNvSpPr>
            <a:spLocks noGrp="1"/>
          </p:cNvSpPr>
          <p:nvPr>
            <p:ph type="sldNum" sz="quarter" idx="12"/>
          </p:nvPr>
        </p:nvSpPr>
        <p:spPr/>
        <p:txBody>
          <a:bodyPr/>
          <a:lstStyle/>
          <a:p>
            <a:fld id="{7A47C4D0-4C35-4B2C-A69D-464E0F8B3734}" type="slidenum">
              <a:rPr lang="en-IN" smtClean="0"/>
              <a:t>12</a:t>
            </a:fld>
            <a:endParaRPr lang="en-IN"/>
          </a:p>
        </p:txBody>
      </p:sp>
    </p:spTree>
    <p:extLst>
      <p:ext uri="{BB962C8B-B14F-4D97-AF65-F5344CB8AC3E}">
        <p14:creationId xmlns:p14="http://schemas.microsoft.com/office/powerpoint/2010/main" val="3484160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AC92-89A9-89AB-1CBB-77E5E3D391BB}"/>
              </a:ext>
            </a:extLst>
          </p:cNvPr>
          <p:cNvSpPr>
            <a:spLocks noGrp="1"/>
          </p:cNvSpPr>
          <p:nvPr>
            <p:ph type="title"/>
          </p:nvPr>
        </p:nvSpPr>
        <p:spPr>
          <a:xfrm>
            <a:off x="677334" y="609600"/>
            <a:ext cx="8596668" cy="618565"/>
          </a:xfrm>
        </p:spPr>
        <p:txBody>
          <a:bodyPr>
            <a:normAutofit fontScale="90000"/>
          </a:bodyPr>
          <a:lstStyle/>
          <a:p>
            <a:pPr algn="ctr"/>
            <a:r>
              <a:rPr lang="en-IN" b="1" dirty="0">
                <a:latin typeface="Arial Black" panose="020B0A04020102020204" pitchFamily="34" charset="0"/>
              </a:rPr>
              <a:t>CIRCUIT DIAGRAMS</a:t>
            </a:r>
          </a:p>
        </p:txBody>
      </p:sp>
      <p:pic>
        <p:nvPicPr>
          <p:cNvPr id="9" name="Content Placeholder 8">
            <a:extLst>
              <a:ext uri="{FF2B5EF4-FFF2-40B4-BE49-F238E27FC236}">
                <a16:creationId xmlns:a16="http://schemas.microsoft.com/office/drawing/2014/main" id="{58B8E8CB-3E89-BB47-F9DB-44C2D2EC10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6329" y="1577789"/>
            <a:ext cx="8094235" cy="4285130"/>
          </a:xfrm>
        </p:spPr>
      </p:pic>
      <p:sp>
        <p:nvSpPr>
          <p:cNvPr id="10" name="TextBox 9">
            <a:extLst>
              <a:ext uri="{FF2B5EF4-FFF2-40B4-BE49-F238E27FC236}">
                <a16:creationId xmlns:a16="http://schemas.microsoft.com/office/drawing/2014/main" id="{C6D58B5C-73A5-CF51-53A8-4D63E25EDAB4}"/>
              </a:ext>
            </a:extLst>
          </p:cNvPr>
          <p:cNvSpPr txBox="1"/>
          <p:nvPr/>
        </p:nvSpPr>
        <p:spPr>
          <a:xfrm>
            <a:off x="3514164" y="5914927"/>
            <a:ext cx="4589930" cy="369332"/>
          </a:xfrm>
          <a:prstGeom prst="rect">
            <a:avLst/>
          </a:prstGeom>
          <a:noFill/>
        </p:spPr>
        <p:txBody>
          <a:bodyPr wrap="square" rtlCol="0">
            <a:spAutoFit/>
          </a:bodyPr>
          <a:lstStyle/>
          <a:p>
            <a:r>
              <a:rPr lang="en-IN" b="1" u="sng" dirty="0"/>
              <a:t>CONNECTION OF BMP180 WITH ESP32</a:t>
            </a:r>
          </a:p>
        </p:txBody>
      </p:sp>
      <p:sp>
        <p:nvSpPr>
          <p:cNvPr id="11" name="Footer Placeholder 10">
            <a:extLst>
              <a:ext uri="{FF2B5EF4-FFF2-40B4-BE49-F238E27FC236}">
                <a16:creationId xmlns:a16="http://schemas.microsoft.com/office/drawing/2014/main" id="{C3CDA5B8-5D3C-8F3C-871F-BA9C1D0CA02A}"/>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23B3850B-1314-4C52-ACAA-9CA002401D5E}"/>
              </a:ext>
            </a:extLst>
          </p:cNvPr>
          <p:cNvSpPr>
            <a:spLocks noGrp="1"/>
          </p:cNvSpPr>
          <p:nvPr>
            <p:ph type="sldNum" sz="quarter" idx="12"/>
          </p:nvPr>
        </p:nvSpPr>
        <p:spPr/>
        <p:txBody>
          <a:bodyPr/>
          <a:lstStyle/>
          <a:p>
            <a:fld id="{7A47C4D0-4C35-4B2C-A69D-464E0F8B3734}" type="slidenum">
              <a:rPr lang="en-IN" smtClean="0"/>
              <a:t>13</a:t>
            </a:fld>
            <a:endParaRPr lang="en-IN"/>
          </a:p>
        </p:txBody>
      </p:sp>
    </p:spTree>
    <p:extLst>
      <p:ext uri="{BB962C8B-B14F-4D97-AF65-F5344CB8AC3E}">
        <p14:creationId xmlns:p14="http://schemas.microsoft.com/office/powerpoint/2010/main" val="17270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FDFA-0ADF-09CA-E698-6D5A85C9174C}"/>
              </a:ext>
            </a:extLst>
          </p:cNvPr>
          <p:cNvSpPr>
            <a:spLocks noGrp="1"/>
          </p:cNvSpPr>
          <p:nvPr>
            <p:ph type="title"/>
          </p:nvPr>
        </p:nvSpPr>
        <p:spPr>
          <a:xfrm>
            <a:off x="744070" y="609600"/>
            <a:ext cx="8529931" cy="636494"/>
          </a:xfrm>
        </p:spPr>
        <p:txBody>
          <a:bodyPr>
            <a:normAutofit fontScale="90000"/>
          </a:bodyPr>
          <a:lstStyle/>
          <a:p>
            <a:pPr algn="ctr"/>
            <a:r>
              <a:rPr lang="en-IN" b="1" dirty="0">
                <a:latin typeface="Arial Black" panose="020B0A04020102020204" pitchFamily="34" charset="0"/>
              </a:rPr>
              <a:t>CIRCUIT DIAGRAMS</a:t>
            </a:r>
            <a:endParaRPr lang="en-IN" dirty="0"/>
          </a:p>
        </p:txBody>
      </p:sp>
      <p:pic>
        <p:nvPicPr>
          <p:cNvPr id="5" name="Content Placeholder 4">
            <a:extLst>
              <a:ext uri="{FF2B5EF4-FFF2-40B4-BE49-F238E27FC236}">
                <a16:creationId xmlns:a16="http://schemas.microsoft.com/office/drawing/2014/main" id="{52C46ABE-9C83-FD98-7A24-746402966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283" y="1389063"/>
            <a:ext cx="8529930" cy="4796584"/>
          </a:xfrm>
        </p:spPr>
      </p:pic>
      <p:sp>
        <p:nvSpPr>
          <p:cNvPr id="6" name="TextBox 5">
            <a:extLst>
              <a:ext uri="{FF2B5EF4-FFF2-40B4-BE49-F238E27FC236}">
                <a16:creationId xmlns:a16="http://schemas.microsoft.com/office/drawing/2014/main" id="{831653E4-6BE8-B14F-641B-E6200191117E}"/>
              </a:ext>
            </a:extLst>
          </p:cNvPr>
          <p:cNvSpPr txBox="1"/>
          <p:nvPr/>
        </p:nvSpPr>
        <p:spPr>
          <a:xfrm>
            <a:off x="2949388" y="5879068"/>
            <a:ext cx="3487271" cy="646331"/>
          </a:xfrm>
          <a:prstGeom prst="rect">
            <a:avLst/>
          </a:prstGeom>
          <a:noFill/>
        </p:spPr>
        <p:txBody>
          <a:bodyPr wrap="square" rtlCol="0">
            <a:spAutoFit/>
          </a:bodyPr>
          <a:lstStyle/>
          <a:p>
            <a:r>
              <a:rPr lang="en-IN" b="1" u="sng" dirty="0"/>
              <a:t>CONNECTION OF RAIN SENSOR MODULE WITH ESP32</a:t>
            </a:r>
          </a:p>
        </p:txBody>
      </p:sp>
      <p:sp>
        <p:nvSpPr>
          <p:cNvPr id="7" name="Footer Placeholder 6">
            <a:extLst>
              <a:ext uri="{FF2B5EF4-FFF2-40B4-BE49-F238E27FC236}">
                <a16:creationId xmlns:a16="http://schemas.microsoft.com/office/drawing/2014/main" id="{C27AFD93-2C1D-5586-E17D-281D91EAAE7F}"/>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0F46D149-1021-1533-25F7-80EED642440F}"/>
              </a:ext>
            </a:extLst>
          </p:cNvPr>
          <p:cNvSpPr>
            <a:spLocks noGrp="1"/>
          </p:cNvSpPr>
          <p:nvPr>
            <p:ph type="sldNum" sz="quarter" idx="12"/>
          </p:nvPr>
        </p:nvSpPr>
        <p:spPr/>
        <p:txBody>
          <a:bodyPr/>
          <a:lstStyle/>
          <a:p>
            <a:fld id="{7A47C4D0-4C35-4B2C-A69D-464E0F8B3734}" type="slidenum">
              <a:rPr lang="en-IN" smtClean="0"/>
              <a:t>14</a:t>
            </a:fld>
            <a:endParaRPr lang="en-IN"/>
          </a:p>
        </p:txBody>
      </p:sp>
    </p:spTree>
    <p:extLst>
      <p:ext uri="{BB962C8B-B14F-4D97-AF65-F5344CB8AC3E}">
        <p14:creationId xmlns:p14="http://schemas.microsoft.com/office/powerpoint/2010/main" val="41608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D2AD-6E8B-9506-3391-E142B184B6C4}"/>
              </a:ext>
            </a:extLst>
          </p:cNvPr>
          <p:cNvSpPr>
            <a:spLocks noGrp="1"/>
          </p:cNvSpPr>
          <p:nvPr>
            <p:ph type="title"/>
          </p:nvPr>
        </p:nvSpPr>
        <p:spPr>
          <a:xfrm>
            <a:off x="677334" y="609600"/>
            <a:ext cx="8596668" cy="645459"/>
          </a:xfrm>
        </p:spPr>
        <p:txBody>
          <a:bodyPr/>
          <a:lstStyle/>
          <a:p>
            <a:pPr algn="ctr"/>
            <a:r>
              <a:rPr lang="en-IN" b="1" dirty="0">
                <a:latin typeface="Arial Black" panose="020B0A04020102020204" pitchFamily="34" charset="0"/>
              </a:rPr>
              <a:t>CIRCUIT DIAGRAMS</a:t>
            </a:r>
            <a:endParaRPr lang="en-IN" dirty="0"/>
          </a:p>
        </p:txBody>
      </p:sp>
      <p:pic>
        <p:nvPicPr>
          <p:cNvPr id="5" name="Content Placeholder 4">
            <a:extLst>
              <a:ext uri="{FF2B5EF4-FFF2-40B4-BE49-F238E27FC236}">
                <a16:creationId xmlns:a16="http://schemas.microsoft.com/office/drawing/2014/main" id="{358B4ECD-D102-EF10-DD16-4CB98BE03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55713"/>
            <a:ext cx="8511490" cy="4786312"/>
          </a:xfrm>
        </p:spPr>
      </p:pic>
      <p:sp>
        <p:nvSpPr>
          <p:cNvPr id="6" name="TextBox 5">
            <a:extLst>
              <a:ext uri="{FF2B5EF4-FFF2-40B4-BE49-F238E27FC236}">
                <a16:creationId xmlns:a16="http://schemas.microsoft.com/office/drawing/2014/main" id="{E3EE1EE3-8A12-4C46-48DB-22A2ACD0E17D}"/>
              </a:ext>
            </a:extLst>
          </p:cNvPr>
          <p:cNvSpPr txBox="1"/>
          <p:nvPr/>
        </p:nvSpPr>
        <p:spPr>
          <a:xfrm>
            <a:off x="3003176" y="5961342"/>
            <a:ext cx="4356847" cy="369332"/>
          </a:xfrm>
          <a:prstGeom prst="rect">
            <a:avLst/>
          </a:prstGeom>
          <a:noFill/>
        </p:spPr>
        <p:txBody>
          <a:bodyPr wrap="square" rtlCol="0">
            <a:spAutoFit/>
          </a:bodyPr>
          <a:lstStyle/>
          <a:p>
            <a:r>
              <a:rPr lang="en-IN" b="1" u="sng" dirty="0"/>
              <a:t>CONNECTION OF DHT11 WITH ESP32</a:t>
            </a:r>
          </a:p>
        </p:txBody>
      </p:sp>
      <p:sp>
        <p:nvSpPr>
          <p:cNvPr id="7" name="Footer Placeholder 6">
            <a:extLst>
              <a:ext uri="{FF2B5EF4-FFF2-40B4-BE49-F238E27FC236}">
                <a16:creationId xmlns:a16="http://schemas.microsoft.com/office/drawing/2014/main" id="{B5BB80B8-F438-6845-0318-3CAC6F0A6C02}"/>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CFFEA714-F1AC-1A14-89CB-B0049EDEB1EE}"/>
              </a:ext>
            </a:extLst>
          </p:cNvPr>
          <p:cNvSpPr>
            <a:spLocks noGrp="1"/>
          </p:cNvSpPr>
          <p:nvPr>
            <p:ph type="sldNum" sz="quarter" idx="12"/>
          </p:nvPr>
        </p:nvSpPr>
        <p:spPr/>
        <p:txBody>
          <a:bodyPr/>
          <a:lstStyle/>
          <a:p>
            <a:fld id="{7A47C4D0-4C35-4B2C-A69D-464E0F8B3734}" type="slidenum">
              <a:rPr lang="en-IN" smtClean="0"/>
              <a:t>15</a:t>
            </a:fld>
            <a:endParaRPr lang="en-IN"/>
          </a:p>
        </p:txBody>
      </p:sp>
    </p:spTree>
    <p:extLst>
      <p:ext uri="{BB962C8B-B14F-4D97-AF65-F5344CB8AC3E}">
        <p14:creationId xmlns:p14="http://schemas.microsoft.com/office/powerpoint/2010/main" val="4136016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6915-755B-E656-0060-B3810FF87920}"/>
              </a:ext>
            </a:extLst>
          </p:cNvPr>
          <p:cNvSpPr>
            <a:spLocks noGrp="1"/>
          </p:cNvSpPr>
          <p:nvPr>
            <p:ph type="title"/>
          </p:nvPr>
        </p:nvSpPr>
        <p:spPr>
          <a:xfrm>
            <a:off x="677334" y="609600"/>
            <a:ext cx="8596668" cy="654424"/>
          </a:xfrm>
        </p:spPr>
        <p:txBody>
          <a:bodyPr/>
          <a:lstStyle/>
          <a:p>
            <a:pPr algn="ctr"/>
            <a:r>
              <a:rPr lang="en-IN" b="1" dirty="0">
                <a:latin typeface="Arial Black" panose="020B0A04020102020204" pitchFamily="34" charset="0"/>
              </a:rPr>
              <a:t>CIRCUIT DIAGRAMS</a:t>
            </a:r>
            <a:endParaRPr lang="en-IN" dirty="0"/>
          </a:p>
        </p:txBody>
      </p:sp>
      <p:pic>
        <p:nvPicPr>
          <p:cNvPr id="5" name="Content Placeholder 4">
            <a:extLst>
              <a:ext uri="{FF2B5EF4-FFF2-40B4-BE49-F238E27FC236}">
                <a16:creationId xmlns:a16="http://schemas.microsoft.com/office/drawing/2014/main" id="{45448976-3F79-D8B1-E87B-1E51D02F0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63651"/>
            <a:ext cx="9053104" cy="4984750"/>
          </a:xfrm>
        </p:spPr>
      </p:pic>
      <p:sp>
        <p:nvSpPr>
          <p:cNvPr id="6" name="TextBox 5">
            <a:extLst>
              <a:ext uri="{FF2B5EF4-FFF2-40B4-BE49-F238E27FC236}">
                <a16:creationId xmlns:a16="http://schemas.microsoft.com/office/drawing/2014/main" id="{10FC52B0-90BE-F9F6-D42B-F932951E1787}"/>
              </a:ext>
            </a:extLst>
          </p:cNvPr>
          <p:cNvSpPr txBox="1"/>
          <p:nvPr/>
        </p:nvSpPr>
        <p:spPr>
          <a:xfrm flipH="1">
            <a:off x="3577814" y="5760156"/>
            <a:ext cx="3853928" cy="646331"/>
          </a:xfrm>
          <a:prstGeom prst="rect">
            <a:avLst/>
          </a:prstGeom>
          <a:noFill/>
        </p:spPr>
        <p:txBody>
          <a:bodyPr wrap="square" rtlCol="0">
            <a:spAutoFit/>
          </a:bodyPr>
          <a:lstStyle/>
          <a:p>
            <a:r>
              <a:rPr lang="en-IN" b="1" u="sng" dirty="0"/>
              <a:t>COMPLETE CIRCUIT DIAGRAM WITH ALL SENSOR MODULES</a:t>
            </a:r>
          </a:p>
        </p:txBody>
      </p:sp>
      <p:sp>
        <p:nvSpPr>
          <p:cNvPr id="7" name="Footer Placeholder 6">
            <a:extLst>
              <a:ext uri="{FF2B5EF4-FFF2-40B4-BE49-F238E27FC236}">
                <a16:creationId xmlns:a16="http://schemas.microsoft.com/office/drawing/2014/main" id="{DCF3FDA1-ED28-A151-2671-64C51C77561A}"/>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C9634970-E7FC-B1D1-F018-DA4F7ED1B51E}"/>
              </a:ext>
            </a:extLst>
          </p:cNvPr>
          <p:cNvSpPr>
            <a:spLocks noGrp="1"/>
          </p:cNvSpPr>
          <p:nvPr>
            <p:ph type="sldNum" sz="quarter" idx="12"/>
          </p:nvPr>
        </p:nvSpPr>
        <p:spPr/>
        <p:txBody>
          <a:bodyPr/>
          <a:lstStyle/>
          <a:p>
            <a:fld id="{7A47C4D0-4C35-4B2C-A69D-464E0F8B3734}" type="slidenum">
              <a:rPr lang="en-IN" smtClean="0"/>
              <a:t>16</a:t>
            </a:fld>
            <a:endParaRPr lang="en-IN"/>
          </a:p>
        </p:txBody>
      </p:sp>
    </p:spTree>
    <p:extLst>
      <p:ext uri="{BB962C8B-B14F-4D97-AF65-F5344CB8AC3E}">
        <p14:creationId xmlns:p14="http://schemas.microsoft.com/office/powerpoint/2010/main" val="3614061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045C-4438-BD4B-AFA0-EB2FF732EA18}"/>
              </a:ext>
            </a:extLst>
          </p:cNvPr>
          <p:cNvSpPr>
            <a:spLocks noGrp="1"/>
          </p:cNvSpPr>
          <p:nvPr>
            <p:ph type="title"/>
          </p:nvPr>
        </p:nvSpPr>
        <p:spPr>
          <a:xfrm>
            <a:off x="338667" y="0"/>
            <a:ext cx="11514666" cy="762000"/>
          </a:xfrm>
        </p:spPr>
        <p:txBody>
          <a:bodyPr>
            <a:normAutofit fontScale="90000"/>
          </a:bodyPr>
          <a:lstStyle/>
          <a:p>
            <a:pPr algn="ctr"/>
            <a:r>
              <a:rPr lang="en-IN" sz="5400" dirty="0">
                <a:latin typeface="Arial Black" panose="020B0A04020102020204" pitchFamily="34" charset="0"/>
              </a:rPr>
              <a:t>SCREENSHOTS </a:t>
            </a:r>
          </a:p>
        </p:txBody>
      </p:sp>
      <p:pic>
        <p:nvPicPr>
          <p:cNvPr id="7" name="Content Placeholder 6">
            <a:extLst>
              <a:ext uri="{FF2B5EF4-FFF2-40B4-BE49-F238E27FC236}">
                <a16:creationId xmlns:a16="http://schemas.microsoft.com/office/drawing/2014/main" id="{56357B74-6C54-A1DE-883E-30AC2A4B7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p:spPr>
      </p:pic>
      <p:sp>
        <p:nvSpPr>
          <p:cNvPr id="4" name="Footer Placeholder 3">
            <a:extLst>
              <a:ext uri="{FF2B5EF4-FFF2-40B4-BE49-F238E27FC236}">
                <a16:creationId xmlns:a16="http://schemas.microsoft.com/office/drawing/2014/main" id="{74707B9F-7B33-55B0-AF16-64F572C97ECD}"/>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7B4985B6-287B-3AD5-3CE5-D86C27ACFAD5}"/>
              </a:ext>
            </a:extLst>
          </p:cNvPr>
          <p:cNvSpPr>
            <a:spLocks noGrp="1"/>
          </p:cNvSpPr>
          <p:nvPr>
            <p:ph type="sldNum" sz="quarter" idx="12"/>
          </p:nvPr>
        </p:nvSpPr>
        <p:spPr/>
        <p:txBody>
          <a:bodyPr/>
          <a:lstStyle/>
          <a:p>
            <a:fld id="{7A47C4D0-4C35-4B2C-A69D-464E0F8B3734}" type="slidenum">
              <a:rPr lang="en-IN" smtClean="0"/>
              <a:t>17</a:t>
            </a:fld>
            <a:endParaRPr lang="en-IN"/>
          </a:p>
        </p:txBody>
      </p:sp>
    </p:spTree>
    <p:extLst>
      <p:ext uri="{BB962C8B-B14F-4D97-AF65-F5344CB8AC3E}">
        <p14:creationId xmlns:p14="http://schemas.microsoft.com/office/powerpoint/2010/main" val="3594729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220A-7A36-006B-1201-088F57F21CAF}"/>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A720CD47-D33B-FE6D-9AD1-C720E46886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4" name="Footer Placeholder 3">
            <a:extLst>
              <a:ext uri="{FF2B5EF4-FFF2-40B4-BE49-F238E27FC236}">
                <a16:creationId xmlns:a16="http://schemas.microsoft.com/office/drawing/2014/main" id="{7B5AE1DA-59E7-22BA-5A2D-67D5C8A5EE72}"/>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37C18DCF-54F2-BF94-8A7B-BD3B58E257B2}"/>
              </a:ext>
            </a:extLst>
          </p:cNvPr>
          <p:cNvSpPr>
            <a:spLocks noGrp="1"/>
          </p:cNvSpPr>
          <p:nvPr>
            <p:ph type="sldNum" sz="quarter" idx="12"/>
          </p:nvPr>
        </p:nvSpPr>
        <p:spPr/>
        <p:txBody>
          <a:bodyPr/>
          <a:lstStyle/>
          <a:p>
            <a:fld id="{7A47C4D0-4C35-4B2C-A69D-464E0F8B3734}" type="slidenum">
              <a:rPr lang="en-IN" smtClean="0"/>
              <a:t>18</a:t>
            </a:fld>
            <a:endParaRPr lang="en-IN"/>
          </a:p>
        </p:txBody>
      </p:sp>
    </p:spTree>
    <p:extLst>
      <p:ext uri="{BB962C8B-B14F-4D97-AF65-F5344CB8AC3E}">
        <p14:creationId xmlns:p14="http://schemas.microsoft.com/office/powerpoint/2010/main" val="3893712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7A46-C5AD-EC5F-467C-616B8290AB5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0566871-EF3E-BE1B-F98E-6932942FC9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4" name="Footer Placeholder 3">
            <a:extLst>
              <a:ext uri="{FF2B5EF4-FFF2-40B4-BE49-F238E27FC236}">
                <a16:creationId xmlns:a16="http://schemas.microsoft.com/office/drawing/2014/main" id="{A535966F-33DA-BF8C-7B8D-5591596C34CE}"/>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858F3CB7-D3AE-BF71-DEF3-B57E2C29532D}"/>
              </a:ext>
            </a:extLst>
          </p:cNvPr>
          <p:cNvSpPr>
            <a:spLocks noGrp="1"/>
          </p:cNvSpPr>
          <p:nvPr>
            <p:ph type="sldNum" sz="quarter" idx="12"/>
          </p:nvPr>
        </p:nvSpPr>
        <p:spPr/>
        <p:txBody>
          <a:bodyPr/>
          <a:lstStyle/>
          <a:p>
            <a:fld id="{7A47C4D0-4C35-4B2C-A69D-464E0F8B3734}" type="slidenum">
              <a:rPr lang="en-IN" smtClean="0"/>
              <a:t>19</a:t>
            </a:fld>
            <a:endParaRPr lang="en-IN"/>
          </a:p>
        </p:txBody>
      </p:sp>
    </p:spTree>
    <p:extLst>
      <p:ext uri="{BB962C8B-B14F-4D97-AF65-F5344CB8AC3E}">
        <p14:creationId xmlns:p14="http://schemas.microsoft.com/office/powerpoint/2010/main" val="184032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D211-2C55-4983-8548-C0F929CD820D}"/>
              </a:ext>
            </a:extLst>
          </p:cNvPr>
          <p:cNvSpPr>
            <a:spLocks noGrp="1"/>
          </p:cNvSpPr>
          <p:nvPr>
            <p:ph type="title"/>
          </p:nvPr>
        </p:nvSpPr>
        <p:spPr>
          <a:xfrm>
            <a:off x="677334" y="609600"/>
            <a:ext cx="8596668" cy="690282"/>
          </a:xfrm>
        </p:spPr>
        <p:txBody>
          <a:bodyPr/>
          <a:lstStyle/>
          <a:p>
            <a:pPr algn="ctr"/>
            <a:r>
              <a:rPr lang="en-US" dirty="0">
                <a:latin typeface="Arial Black" panose="020B0A04020102020204" pitchFamily="34" charset="0"/>
              </a:rPr>
              <a:t>INTRODUCTION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1303E2E-898B-4A4A-9F21-0391CABAB3A3}"/>
              </a:ext>
            </a:extLst>
          </p:cNvPr>
          <p:cNvSpPr>
            <a:spLocks noGrp="1"/>
          </p:cNvSpPr>
          <p:nvPr>
            <p:ph idx="1"/>
          </p:nvPr>
        </p:nvSpPr>
        <p:spPr>
          <a:xfrm>
            <a:off x="677334" y="1299881"/>
            <a:ext cx="8995584" cy="4741481"/>
          </a:xfrm>
        </p:spPr>
        <p:txBody>
          <a:bodyPr>
            <a:noAutofit/>
          </a:bodyPr>
          <a:lstStyle/>
          <a:p>
            <a:r>
              <a:rPr lang="en-US" dirty="0"/>
              <a:t>Project proposes an idea of IoT based live weather monitoring station.</a:t>
            </a:r>
          </a:p>
          <a:p>
            <a:r>
              <a:rPr lang="en-US" dirty="0"/>
              <a:t> A weather station can be described as an instrument or device, which provides us with the information of the weather in our </a:t>
            </a:r>
            <a:r>
              <a:rPr lang="en-US" dirty="0" err="1"/>
              <a:t>neighbouring</a:t>
            </a:r>
            <a:r>
              <a:rPr lang="en-US" dirty="0"/>
              <a:t> environment.</a:t>
            </a:r>
          </a:p>
          <a:p>
            <a:r>
              <a:rPr lang="en-US" dirty="0"/>
              <a:t> It is a device that collects data related to the weather &amp; environment using different sensors. </a:t>
            </a:r>
          </a:p>
          <a:p>
            <a:r>
              <a:rPr lang="en-US" dirty="0"/>
              <a:t>Hence, this device basically senses the temperature, pressure, humidity and  rain value.</a:t>
            </a:r>
          </a:p>
          <a:p>
            <a:r>
              <a:rPr lang="en-US" dirty="0"/>
              <a:t> It can be used to monitor the temperature or humidity of a particular room/place ,we can monitor the atmospheric pressure of the room as well as monitor the rain value. </a:t>
            </a:r>
          </a:p>
          <a:p>
            <a:r>
              <a:rPr lang="en-US" dirty="0"/>
              <a:t>Whenever the possibility of rain value exceed a chosen threshold limit for each a telegram alert will notify the owner of the appliance to take necessary measure.</a:t>
            </a:r>
            <a:endParaRPr lang="en-IN" dirty="0"/>
          </a:p>
        </p:txBody>
      </p:sp>
      <p:sp>
        <p:nvSpPr>
          <p:cNvPr id="4" name="Footer Placeholder 3">
            <a:extLst>
              <a:ext uri="{FF2B5EF4-FFF2-40B4-BE49-F238E27FC236}">
                <a16:creationId xmlns:a16="http://schemas.microsoft.com/office/drawing/2014/main" id="{6C3A5BB8-D522-7EE8-073F-0E3C2CCCF7F3}"/>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B9EE35C0-E3DC-8320-81BA-1DE3ACC84F16}"/>
              </a:ext>
            </a:extLst>
          </p:cNvPr>
          <p:cNvSpPr>
            <a:spLocks noGrp="1"/>
          </p:cNvSpPr>
          <p:nvPr>
            <p:ph type="sldNum" sz="quarter" idx="12"/>
          </p:nvPr>
        </p:nvSpPr>
        <p:spPr/>
        <p:txBody>
          <a:bodyPr/>
          <a:lstStyle/>
          <a:p>
            <a:fld id="{7A47C4D0-4C35-4B2C-A69D-464E0F8B3734}" type="slidenum">
              <a:rPr lang="en-IN" smtClean="0"/>
              <a:t>2</a:t>
            </a:fld>
            <a:endParaRPr lang="en-IN"/>
          </a:p>
        </p:txBody>
      </p:sp>
    </p:spTree>
    <p:extLst>
      <p:ext uri="{BB962C8B-B14F-4D97-AF65-F5344CB8AC3E}">
        <p14:creationId xmlns:p14="http://schemas.microsoft.com/office/powerpoint/2010/main" val="3043878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FB6E-D2B3-7FEC-8140-EB2D554EA864}"/>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0301E6B-7F7D-830F-E847-49D52AAC5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4" name="Footer Placeholder 3">
            <a:extLst>
              <a:ext uri="{FF2B5EF4-FFF2-40B4-BE49-F238E27FC236}">
                <a16:creationId xmlns:a16="http://schemas.microsoft.com/office/drawing/2014/main" id="{EEBFFAE0-5FF8-5C12-140F-9DBFBF792D33}"/>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D70A5F2A-A835-35A8-A8A5-FA7D40C22EC7}"/>
              </a:ext>
            </a:extLst>
          </p:cNvPr>
          <p:cNvSpPr>
            <a:spLocks noGrp="1"/>
          </p:cNvSpPr>
          <p:nvPr>
            <p:ph type="sldNum" sz="quarter" idx="12"/>
          </p:nvPr>
        </p:nvSpPr>
        <p:spPr/>
        <p:txBody>
          <a:bodyPr/>
          <a:lstStyle/>
          <a:p>
            <a:fld id="{7A47C4D0-4C35-4B2C-A69D-464E0F8B3734}" type="slidenum">
              <a:rPr lang="en-IN" smtClean="0"/>
              <a:t>20</a:t>
            </a:fld>
            <a:endParaRPr lang="en-IN"/>
          </a:p>
        </p:txBody>
      </p:sp>
    </p:spTree>
    <p:extLst>
      <p:ext uri="{BB962C8B-B14F-4D97-AF65-F5344CB8AC3E}">
        <p14:creationId xmlns:p14="http://schemas.microsoft.com/office/powerpoint/2010/main" val="4274036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649E-06B9-5305-CB93-BED2DBED69FD}"/>
              </a:ext>
            </a:extLst>
          </p:cNvPr>
          <p:cNvSpPr>
            <a:spLocks noGrp="1"/>
          </p:cNvSpPr>
          <p:nvPr>
            <p:ph type="title"/>
          </p:nvPr>
        </p:nvSpPr>
        <p:spPr>
          <a:xfrm>
            <a:off x="982134" y="143435"/>
            <a:ext cx="8596668" cy="869576"/>
          </a:xfrm>
        </p:spPr>
        <p:txBody>
          <a:bodyPr>
            <a:normAutofit fontScale="90000"/>
          </a:bodyPr>
          <a:lstStyle/>
          <a:p>
            <a:pPr algn="ctr"/>
            <a:r>
              <a:rPr lang="en-IN" sz="6000" b="1" dirty="0"/>
              <a:t>TECHNOLOGIES USED</a:t>
            </a:r>
          </a:p>
        </p:txBody>
      </p:sp>
      <p:sp>
        <p:nvSpPr>
          <p:cNvPr id="3" name="Content Placeholder 2">
            <a:extLst>
              <a:ext uri="{FF2B5EF4-FFF2-40B4-BE49-F238E27FC236}">
                <a16:creationId xmlns:a16="http://schemas.microsoft.com/office/drawing/2014/main" id="{CCBD038F-3CC7-7960-C2FD-90251561FE6F}"/>
              </a:ext>
            </a:extLst>
          </p:cNvPr>
          <p:cNvSpPr>
            <a:spLocks noGrp="1"/>
          </p:cNvSpPr>
          <p:nvPr>
            <p:ph idx="1"/>
          </p:nvPr>
        </p:nvSpPr>
        <p:spPr>
          <a:xfrm>
            <a:off x="313765" y="1479177"/>
            <a:ext cx="10623175" cy="5235388"/>
          </a:xfrm>
        </p:spPr>
        <p:txBody>
          <a:bodyPr>
            <a:normAutofit/>
          </a:bodyPr>
          <a:lstStyle/>
          <a:p>
            <a:pPr marL="0" indent="0">
              <a:buNone/>
            </a:pPr>
            <a:r>
              <a:rPr lang="en-US" b="1" i="0" u="sng" dirty="0">
                <a:solidFill>
                  <a:srgbClr val="000000"/>
                </a:solidFill>
                <a:effectLst/>
                <a:latin typeface="Open Sans" panose="020B0606030504020204" pitchFamily="34" charset="0"/>
              </a:rPr>
              <a:t>ARDUINO IDE</a:t>
            </a:r>
          </a:p>
          <a:p>
            <a:endParaRPr lang="en-US" dirty="0">
              <a:solidFill>
                <a:srgbClr val="000000"/>
              </a:solidFill>
              <a:latin typeface="Open Sans" panose="020B0606030504020204" pitchFamily="34" charset="0"/>
            </a:endParaRPr>
          </a:p>
          <a:p>
            <a:pPr>
              <a:buFont typeface="Wingdings" panose="05000000000000000000" pitchFamily="2" charset="2"/>
              <a:buChar char="Ø"/>
            </a:pPr>
            <a:r>
              <a:rPr lang="en-US" b="0" i="0" dirty="0">
                <a:solidFill>
                  <a:srgbClr val="000000"/>
                </a:solidFill>
                <a:effectLst/>
                <a:latin typeface="+mj-lt"/>
              </a:rPr>
              <a:t>The open-source Arduino Software (IDE) makes it easy to write code and upload it to the board. </a:t>
            </a:r>
          </a:p>
          <a:p>
            <a:pPr>
              <a:buFont typeface="Wingdings" panose="05000000000000000000" pitchFamily="2" charset="2"/>
              <a:buChar char="Ø"/>
            </a:pPr>
            <a:r>
              <a:rPr lang="en-US" b="0" i="0" dirty="0">
                <a:solidFill>
                  <a:srgbClr val="000000"/>
                </a:solidFill>
                <a:effectLst/>
                <a:latin typeface="+mj-lt"/>
              </a:rPr>
              <a:t>This software can be used with any Arduino board</a:t>
            </a:r>
          </a:p>
          <a:p>
            <a:pPr>
              <a:buFont typeface="Wingdings" panose="05000000000000000000" pitchFamily="2" charset="2"/>
              <a:buChar char="Ø"/>
            </a:pPr>
            <a:r>
              <a:rPr lang="en-US" i="0" dirty="0">
                <a:effectLst/>
                <a:latin typeface="+mj-lt"/>
              </a:rPr>
              <a:t>The Arduino programming language is based on a very simple hardware programming language called </a:t>
            </a:r>
            <a:r>
              <a:rPr lang="en-US" i="0" dirty="0">
                <a:solidFill>
                  <a:schemeClr val="accent6">
                    <a:lumMod val="75000"/>
                  </a:schemeClr>
                </a:solidFill>
                <a:effectLst/>
                <a:latin typeface="+mj-lt"/>
              </a:rPr>
              <a:t>processing</a:t>
            </a:r>
            <a:r>
              <a:rPr lang="en-US" i="0" dirty="0">
                <a:effectLst/>
                <a:latin typeface="+mj-lt"/>
              </a:rPr>
              <a:t>, which is similar to the C language.</a:t>
            </a:r>
          </a:p>
          <a:p>
            <a:pPr>
              <a:buFont typeface="Wingdings" panose="05000000000000000000" pitchFamily="2" charset="2"/>
              <a:buChar char="Ø"/>
            </a:pPr>
            <a:r>
              <a:rPr lang="en-US" b="0" i="0" dirty="0">
                <a:effectLst/>
                <a:latin typeface="+mj-lt"/>
              </a:rPr>
              <a:t>Inexpensive.</a:t>
            </a:r>
          </a:p>
          <a:p>
            <a:pPr>
              <a:buFont typeface="Wingdings" panose="05000000000000000000" pitchFamily="2" charset="2"/>
              <a:buChar char="Ø"/>
            </a:pPr>
            <a:r>
              <a:rPr lang="en-US" dirty="0">
                <a:latin typeface="+mj-lt"/>
              </a:rPr>
              <a:t>O</a:t>
            </a:r>
            <a:r>
              <a:rPr lang="en-US" b="0" i="0" dirty="0">
                <a:effectLst/>
                <a:latin typeface="+mj-lt"/>
              </a:rPr>
              <a:t>pen source in hardware.</a:t>
            </a:r>
          </a:p>
          <a:p>
            <a:pPr>
              <a:buFont typeface="Wingdings" panose="05000000000000000000" pitchFamily="2" charset="2"/>
              <a:buChar char="Ø"/>
            </a:pPr>
            <a:r>
              <a:rPr lang="en-US" b="0" i="0" dirty="0">
                <a:effectLst/>
                <a:latin typeface="+mj-lt"/>
              </a:rPr>
              <a:t>Open source in software.</a:t>
            </a:r>
          </a:p>
          <a:p>
            <a:pPr>
              <a:buFont typeface="Wingdings" panose="05000000000000000000" pitchFamily="2" charset="2"/>
              <a:buChar char="Ø"/>
            </a:pPr>
            <a:r>
              <a:rPr lang="en-US" b="0" i="0" dirty="0">
                <a:effectLst/>
                <a:latin typeface="+mj-lt"/>
              </a:rPr>
              <a:t>IDE Software operate on any operating system.</a:t>
            </a:r>
          </a:p>
          <a:p>
            <a:endParaRPr lang="en-IN" dirty="0"/>
          </a:p>
        </p:txBody>
      </p:sp>
      <p:sp>
        <p:nvSpPr>
          <p:cNvPr id="4" name="Footer Placeholder 3">
            <a:extLst>
              <a:ext uri="{FF2B5EF4-FFF2-40B4-BE49-F238E27FC236}">
                <a16:creationId xmlns:a16="http://schemas.microsoft.com/office/drawing/2014/main" id="{CB4C87D0-E591-8958-E716-F26225928C1A}"/>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68A44FBA-7EB9-1143-69CB-32FB12CD2499}"/>
              </a:ext>
            </a:extLst>
          </p:cNvPr>
          <p:cNvSpPr>
            <a:spLocks noGrp="1"/>
          </p:cNvSpPr>
          <p:nvPr>
            <p:ph type="sldNum" sz="quarter" idx="12"/>
          </p:nvPr>
        </p:nvSpPr>
        <p:spPr/>
        <p:txBody>
          <a:bodyPr/>
          <a:lstStyle/>
          <a:p>
            <a:fld id="{7A47C4D0-4C35-4B2C-A69D-464E0F8B3734}" type="slidenum">
              <a:rPr lang="en-IN" smtClean="0"/>
              <a:t>21</a:t>
            </a:fld>
            <a:endParaRPr lang="en-IN"/>
          </a:p>
        </p:txBody>
      </p:sp>
    </p:spTree>
    <p:extLst>
      <p:ext uri="{BB962C8B-B14F-4D97-AF65-F5344CB8AC3E}">
        <p14:creationId xmlns:p14="http://schemas.microsoft.com/office/powerpoint/2010/main" val="95358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321A-05F8-47C7-8FD6-7579FA07CDEA}"/>
              </a:ext>
            </a:extLst>
          </p:cNvPr>
          <p:cNvSpPr>
            <a:spLocks noGrp="1"/>
          </p:cNvSpPr>
          <p:nvPr>
            <p:ph type="title"/>
          </p:nvPr>
        </p:nvSpPr>
        <p:spPr>
          <a:xfrm>
            <a:off x="677334" y="609600"/>
            <a:ext cx="8596668" cy="627529"/>
          </a:xfrm>
        </p:spPr>
        <p:txBody>
          <a:bodyPr>
            <a:normAutofit/>
          </a:bodyPr>
          <a:lstStyle/>
          <a:p>
            <a:r>
              <a:rPr lang="en-IN" sz="3200" b="1" u="sng" dirty="0">
                <a:solidFill>
                  <a:schemeClr val="tx1"/>
                </a:solidFill>
              </a:rPr>
              <a:t>DJANGO</a:t>
            </a:r>
          </a:p>
        </p:txBody>
      </p:sp>
      <p:sp>
        <p:nvSpPr>
          <p:cNvPr id="3" name="Content Placeholder 2">
            <a:extLst>
              <a:ext uri="{FF2B5EF4-FFF2-40B4-BE49-F238E27FC236}">
                <a16:creationId xmlns:a16="http://schemas.microsoft.com/office/drawing/2014/main" id="{2E7ADAEF-29D9-6B0B-6B51-AFD6674843E5}"/>
              </a:ext>
            </a:extLst>
          </p:cNvPr>
          <p:cNvSpPr>
            <a:spLocks noGrp="1"/>
          </p:cNvSpPr>
          <p:nvPr>
            <p:ph idx="1"/>
          </p:nvPr>
        </p:nvSpPr>
        <p:spPr>
          <a:xfrm>
            <a:off x="677334" y="1443319"/>
            <a:ext cx="8596668" cy="4598044"/>
          </a:xfrm>
        </p:spPr>
        <p:txBody>
          <a:bodyPr>
            <a:normAutofit/>
          </a:bodyPr>
          <a:lstStyle/>
          <a:p>
            <a:pPr>
              <a:buFont typeface="Wingdings" panose="05000000000000000000" pitchFamily="2" charset="2"/>
              <a:buChar char="Ø"/>
            </a:pPr>
            <a:r>
              <a:rPr lang="en-US" sz="1800" dirty="0"/>
              <a:t>Django is a web application framework written in Python programming language.</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It is based on MVT (Model View Template) design pattern.</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The Django is very demanding due to its rapid development feature. </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It takes less time to build application after collecting client requirement. </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This framework uses a famous tag line: The web framework for perfectionists with deadlines</a:t>
            </a:r>
            <a:endParaRPr lang="en-IN" dirty="0"/>
          </a:p>
        </p:txBody>
      </p:sp>
      <p:sp>
        <p:nvSpPr>
          <p:cNvPr id="4" name="Footer Placeholder 3">
            <a:extLst>
              <a:ext uri="{FF2B5EF4-FFF2-40B4-BE49-F238E27FC236}">
                <a16:creationId xmlns:a16="http://schemas.microsoft.com/office/drawing/2014/main" id="{82486977-DEB5-3990-1E86-6B41D91C81E7}"/>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3B35A3E7-1BD2-2BC8-1548-20183F4FEA73}"/>
              </a:ext>
            </a:extLst>
          </p:cNvPr>
          <p:cNvSpPr>
            <a:spLocks noGrp="1"/>
          </p:cNvSpPr>
          <p:nvPr>
            <p:ph type="sldNum" sz="quarter" idx="12"/>
          </p:nvPr>
        </p:nvSpPr>
        <p:spPr/>
        <p:txBody>
          <a:bodyPr/>
          <a:lstStyle/>
          <a:p>
            <a:fld id="{7A47C4D0-4C35-4B2C-A69D-464E0F8B3734}" type="slidenum">
              <a:rPr lang="en-IN" smtClean="0"/>
              <a:t>22</a:t>
            </a:fld>
            <a:endParaRPr lang="en-IN"/>
          </a:p>
        </p:txBody>
      </p:sp>
    </p:spTree>
    <p:extLst>
      <p:ext uri="{BB962C8B-B14F-4D97-AF65-F5344CB8AC3E}">
        <p14:creationId xmlns:p14="http://schemas.microsoft.com/office/powerpoint/2010/main" val="945959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6AD7-C070-F605-DDF9-1A7601566A90}"/>
              </a:ext>
            </a:extLst>
          </p:cNvPr>
          <p:cNvSpPr>
            <a:spLocks noGrp="1"/>
          </p:cNvSpPr>
          <p:nvPr>
            <p:ph type="title"/>
          </p:nvPr>
        </p:nvSpPr>
        <p:spPr>
          <a:xfrm>
            <a:off x="901452" y="259976"/>
            <a:ext cx="8596668" cy="573741"/>
          </a:xfrm>
        </p:spPr>
        <p:txBody>
          <a:bodyPr>
            <a:normAutofit fontScale="90000"/>
          </a:bodyPr>
          <a:lstStyle/>
          <a:p>
            <a:r>
              <a:rPr lang="en-IN" b="1" u="sng" dirty="0">
                <a:solidFill>
                  <a:schemeClr val="tx1"/>
                </a:solidFill>
              </a:rPr>
              <a:t>HTML &amp; CSS</a:t>
            </a:r>
          </a:p>
        </p:txBody>
      </p:sp>
      <p:sp>
        <p:nvSpPr>
          <p:cNvPr id="3" name="Content Placeholder 2">
            <a:extLst>
              <a:ext uri="{FF2B5EF4-FFF2-40B4-BE49-F238E27FC236}">
                <a16:creationId xmlns:a16="http://schemas.microsoft.com/office/drawing/2014/main" id="{E18DD84A-63F5-0D9C-D1B7-CF2639C9C9F6}"/>
              </a:ext>
            </a:extLst>
          </p:cNvPr>
          <p:cNvSpPr>
            <a:spLocks noGrp="1"/>
          </p:cNvSpPr>
          <p:nvPr>
            <p:ph idx="1"/>
          </p:nvPr>
        </p:nvSpPr>
        <p:spPr>
          <a:xfrm>
            <a:off x="677334" y="546847"/>
            <a:ext cx="11290548" cy="6185647"/>
          </a:xfrm>
        </p:spPr>
        <p:txBody>
          <a:bodyPr>
            <a:normAutofit/>
          </a:bodyPr>
          <a:lstStyle/>
          <a:p>
            <a:pPr marL="0" indent="0">
              <a:lnSpc>
                <a:spcPct val="120000"/>
              </a:lnSpc>
              <a:buNone/>
            </a:pPr>
            <a:endParaRPr lang="en-US" sz="1800" dirty="0"/>
          </a:p>
          <a:p>
            <a:pPr algn="just">
              <a:lnSpc>
                <a:spcPct val="120000"/>
              </a:lnSpc>
              <a:buFont typeface="Wingdings" panose="05000000000000000000" pitchFamily="2" charset="2"/>
              <a:buChar char="Ø"/>
            </a:pPr>
            <a:r>
              <a:rPr lang="en-US" sz="2200" b="0" i="0" strike="noStrike" dirty="0">
                <a:effectLst/>
                <a:latin typeface="+mj-lt"/>
                <a:hlinkClick r:id="rId2">
                  <a:extLst>
                    <a:ext uri="{A12FA001-AC4F-418D-AE19-62706E023703}">
                      <ahyp:hlinkClr xmlns:ahyp="http://schemas.microsoft.com/office/drawing/2018/hyperlinkcolor" val="tx"/>
                    </a:ext>
                  </a:extLst>
                </a:hlinkClick>
              </a:rPr>
              <a:t>HTML</a:t>
            </a:r>
            <a:r>
              <a:rPr lang="en-US" sz="2200" b="0" i="0" dirty="0">
                <a:effectLst/>
                <a:latin typeface="+mj-lt"/>
              </a:rPr>
              <a:t> (the Hypertext Markup Language) and </a:t>
            </a:r>
            <a:r>
              <a:rPr lang="en-US" sz="2200" b="0" i="0" strike="noStrike" dirty="0">
                <a:effectLst/>
                <a:latin typeface="+mj-lt"/>
                <a:hlinkClick r:id="rId3">
                  <a:extLst>
                    <a:ext uri="{A12FA001-AC4F-418D-AE19-62706E023703}">
                      <ahyp:hlinkClr xmlns:ahyp="http://schemas.microsoft.com/office/drawing/2018/hyperlinkcolor" val="tx"/>
                    </a:ext>
                  </a:extLst>
                </a:hlinkClick>
              </a:rPr>
              <a:t>CSS</a:t>
            </a:r>
            <a:r>
              <a:rPr lang="en-US" sz="2200" b="0" i="0" dirty="0">
                <a:effectLst/>
                <a:latin typeface="+mj-lt"/>
              </a:rPr>
              <a:t> (Cascading Style Sheets) are two of the core technologies for building Web pages. </a:t>
            </a:r>
          </a:p>
          <a:p>
            <a:pPr algn="just">
              <a:lnSpc>
                <a:spcPct val="120000"/>
              </a:lnSpc>
              <a:buFont typeface="Wingdings" panose="05000000000000000000" pitchFamily="2" charset="2"/>
              <a:buChar char="Ø"/>
            </a:pPr>
            <a:r>
              <a:rPr lang="en-US" sz="2200" b="0" i="0" dirty="0">
                <a:effectLst/>
                <a:latin typeface="+mj-lt"/>
              </a:rPr>
              <a:t>HTML provides the </a:t>
            </a:r>
            <a:r>
              <a:rPr lang="en-US" sz="2200" b="0" i="1" dirty="0">
                <a:effectLst/>
                <a:latin typeface="+mj-lt"/>
              </a:rPr>
              <a:t>structure</a:t>
            </a:r>
            <a:r>
              <a:rPr lang="en-US" sz="2200" b="0" i="0" dirty="0">
                <a:effectLst/>
                <a:latin typeface="+mj-lt"/>
              </a:rPr>
              <a:t> of the page, CSS the (visual and aural) </a:t>
            </a:r>
            <a:r>
              <a:rPr lang="en-US" sz="2200" b="0" i="1" dirty="0">
                <a:effectLst/>
                <a:latin typeface="+mj-lt"/>
              </a:rPr>
              <a:t>layout,</a:t>
            </a:r>
            <a:r>
              <a:rPr lang="en-US" sz="2200" b="0" i="0" dirty="0">
                <a:effectLst/>
                <a:latin typeface="+mj-lt"/>
              </a:rPr>
              <a:t> for a variety of devices. </a:t>
            </a:r>
          </a:p>
          <a:p>
            <a:pPr algn="just">
              <a:lnSpc>
                <a:spcPct val="120000"/>
              </a:lnSpc>
              <a:buFont typeface="Wingdings" panose="05000000000000000000" pitchFamily="2" charset="2"/>
              <a:buChar char="Ø"/>
            </a:pPr>
            <a:r>
              <a:rPr lang="en-US" sz="2200" i="0" dirty="0">
                <a:effectLst/>
                <a:latin typeface="+mj-lt"/>
              </a:rPr>
              <a:t>HTML is </a:t>
            </a:r>
            <a:r>
              <a:rPr lang="en-US" sz="2200" dirty="0">
                <a:latin typeface="+mj-lt"/>
              </a:rPr>
              <a:t>e</a:t>
            </a:r>
            <a:r>
              <a:rPr lang="en-US" sz="2200" i="0" dirty="0">
                <a:effectLst/>
                <a:latin typeface="+mj-lt"/>
              </a:rPr>
              <a:t>asy to Learn and Use</a:t>
            </a:r>
          </a:p>
          <a:p>
            <a:pPr algn="just">
              <a:lnSpc>
                <a:spcPct val="120000"/>
              </a:lnSpc>
              <a:buFont typeface="Wingdings" panose="05000000000000000000" pitchFamily="2" charset="2"/>
              <a:buChar char="Ø"/>
            </a:pPr>
            <a:r>
              <a:rPr lang="en-US" sz="2200" i="0" dirty="0">
                <a:effectLst/>
                <a:latin typeface="+mj-lt"/>
              </a:rPr>
              <a:t>Supported by all browsers</a:t>
            </a:r>
          </a:p>
          <a:p>
            <a:pPr algn="just">
              <a:lnSpc>
                <a:spcPct val="120000"/>
              </a:lnSpc>
              <a:buFont typeface="Wingdings" panose="05000000000000000000" pitchFamily="2" charset="2"/>
              <a:buChar char="Ø"/>
            </a:pPr>
            <a:r>
              <a:rPr lang="en-US" sz="2200" dirty="0">
                <a:latin typeface="+mj-lt"/>
              </a:rPr>
              <a:t>Can easily Integrate with other languages</a:t>
            </a:r>
          </a:p>
          <a:p>
            <a:pPr algn="just">
              <a:lnSpc>
                <a:spcPct val="120000"/>
              </a:lnSpc>
              <a:buFont typeface="Wingdings" panose="05000000000000000000" pitchFamily="2" charset="2"/>
              <a:buChar char="Ø"/>
            </a:pPr>
            <a:r>
              <a:rPr lang="en-US" sz="2200" dirty="0">
                <a:latin typeface="+mj-lt"/>
              </a:rPr>
              <a:t>CSS provides consistent designs</a:t>
            </a:r>
          </a:p>
          <a:p>
            <a:pPr algn="just">
              <a:lnSpc>
                <a:spcPct val="120000"/>
              </a:lnSpc>
              <a:buFont typeface="Wingdings" panose="05000000000000000000" pitchFamily="2" charset="2"/>
              <a:buChar char="Ø"/>
            </a:pPr>
            <a:r>
              <a:rPr lang="en-US" sz="2200" dirty="0">
                <a:latin typeface="+mj-lt"/>
              </a:rPr>
              <a:t>Provide more website Speed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IN" dirty="0"/>
          </a:p>
        </p:txBody>
      </p:sp>
      <p:sp>
        <p:nvSpPr>
          <p:cNvPr id="4" name="Footer Placeholder 3">
            <a:extLst>
              <a:ext uri="{FF2B5EF4-FFF2-40B4-BE49-F238E27FC236}">
                <a16:creationId xmlns:a16="http://schemas.microsoft.com/office/drawing/2014/main" id="{1BD5A30D-B78D-AC4B-410E-A9228E6AF2E7}"/>
              </a:ext>
            </a:extLst>
          </p:cNvPr>
          <p:cNvSpPr>
            <a:spLocks noGrp="1"/>
          </p:cNvSpPr>
          <p:nvPr>
            <p:ph type="ftr" sz="quarter" idx="11"/>
          </p:nvPr>
        </p:nvSpPr>
        <p:spPr/>
        <p:txBody>
          <a:bodyPr/>
          <a:lstStyle/>
          <a:p>
            <a:r>
              <a:rPr lang="en-US" dirty="0"/>
              <a:t>DEPTMENT OF COMPUTER APPLICATIONS(CET), TRIVANDRUM</a:t>
            </a:r>
            <a:endParaRPr lang="en-IN" dirty="0"/>
          </a:p>
        </p:txBody>
      </p:sp>
      <p:sp>
        <p:nvSpPr>
          <p:cNvPr id="5" name="Slide Number Placeholder 4">
            <a:extLst>
              <a:ext uri="{FF2B5EF4-FFF2-40B4-BE49-F238E27FC236}">
                <a16:creationId xmlns:a16="http://schemas.microsoft.com/office/drawing/2014/main" id="{C7B67750-A34C-7602-54EC-9E7B47DA7F5D}"/>
              </a:ext>
            </a:extLst>
          </p:cNvPr>
          <p:cNvSpPr>
            <a:spLocks noGrp="1"/>
          </p:cNvSpPr>
          <p:nvPr>
            <p:ph type="sldNum" sz="quarter" idx="12"/>
          </p:nvPr>
        </p:nvSpPr>
        <p:spPr/>
        <p:txBody>
          <a:bodyPr/>
          <a:lstStyle/>
          <a:p>
            <a:fld id="{7A47C4D0-4C35-4B2C-A69D-464E0F8B3734}" type="slidenum">
              <a:rPr lang="en-IN" smtClean="0"/>
              <a:t>23</a:t>
            </a:fld>
            <a:endParaRPr lang="en-IN"/>
          </a:p>
        </p:txBody>
      </p:sp>
    </p:spTree>
    <p:extLst>
      <p:ext uri="{BB962C8B-B14F-4D97-AF65-F5344CB8AC3E}">
        <p14:creationId xmlns:p14="http://schemas.microsoft.com/office/powerpoint/2010/main" val="2440996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7C3A-9CF2-1B8D-0B7A-8254DA8950D8}"/>
              </a:ext>
            </a:extLst>
          </p:cNvPr>
          <p:cNvSpPr>
            <a:spLocks noGrp="1"/>
          </p:cNvSpPr>
          <p:nvPr>
            <p:ph type="title"/>
          </p:nvPr>
        </p:nvSpPr>
        <p:spPr>
          <a:xfrm>
            <a:off x="677334" y="146713"/>
            <a:ext cx="8596668" cy="609600"/>
          </a:xfrm>
        </p:spPr>
        <p:txBody>
          <a:bodyPr>
            <a:normAutofit fontScale="90000"/>
          </a:bodyPr>
          <a:lstStyle/>
          <a:p>
            <a:pPr algn="ctr"/>
            <a:r>
              <a:rPr lang="en-IN" b="1" dirty="0"/>
              <a:t>CONCLUSION</a:t>
            </a:r>
          </a:p>
        </p:txBody>
      </p:sp>
      <p:sp>
        <p:nvSpPr>
          <p:cNvPr id="3" name="Content Placeholder 2">
            <a:extLst>
              <a:ext uri="{FF2B5EF4-FFF2-40B4-BE49-F238E27FC236}">
                <a16:creationId xmlns:a16="http://schemas.microsoft.com/office/drawing/2014/main" id="{BDB8449E-DD1D-DC8B-5FC7-2D62B5FACBAF}"/>
              </a:ext>
            </a:extLst>
          </p:cNvPr>
          <p:cNvSpPr>
            <a:spLocks noGrp="1"/>
          </p:cNvSpPr>
          <p:nvPr>
            <p:ph idx="1"/>
          </p:nvPr>
        </p:nvSpPr>
        <p:spPr>
          <a:xfrm>
            <a:off x="770965" y="986119"/>
            <a:ext cx="8704730" cy="5055243"/>
          </a:xfrm>
        </p:spPr>
        <p:txBody>
          <a:bodyPr/>
          <a:lstStyle/>
          <a:p>
            <a:pPr marL="0" indent="0" algn="just">
              <a:buNone/>
            </a:pPr>
            <a:r>
              <a:rPr lang="en-US" dirty="0"/>
              <a:t>Devices that monitor weather’s parameters with minimum cost in our proposed system. The proposed system works on the client-side architecture model. The proposed approach observed various environmental information using multiple sensors. The system which is designed has used less sensor than the existing model. The main aim of our proposed model is to make the system cost-effective, affordable. So that everyone can use it freely. In our proposed system, capturing multiple data from multiple sensors and send all the data to the webpage by HTTP request protocol on the webserver.</a:t>
            </a:r>
          </a:p>
          <a:p>
            <a:pPr marL="0" indent="0" algn="just">
              <a:buNone/>
            </a:pPr>
            <a:r>
              <a:rPr lang="en-US" dirty="0"/>
              <a:t>After detection the data from different sensors, the sensed data will be automatically send to the web server, when  proper connection is recognized with server device, the web server page will allow us to monitor and control the system. Entering IP address of server which is placed for monitoring we will get equivalent web page. The web page gives the information of the weather parameters in that particular region, where the monitoring system is placed.</a:t>
            </a:r>
            <a:endParaRPr lang="en-IN" dirty="0"/>
          </a:p>
        </p:txBody>
      </p:sp>
      <p:sp>
        <p:nvSpPr>
          <p:cNvPr id="4" name="Footer Placeholder 3">
            <a:extLst>
              <a:ext uri="{FF2B5EF4-FFF2-40B4-BE49-F238E27FC236}">
                <a16:creationId xmlns:a16="http://schemas.microsoft.com/office/drawing/2014/main" id="{F2B5F8B6-2EEF-6CEC-2830-E1FE06D9B573}"/>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5499EE83-0EA8-4245-D9E9-6E200C78F38C}"/>
              </a:ext>
            </a:extLst>
          </p:cNvPr>
          <p:cNvSpPr>
            <a:spLocks noGrp="1"/>
          </p:cNvSpPr>
          <p:nvPr>
            <p:ph type="sldNum" sz="quarter" idx="12"/>
          </p:nvPr>
        </p:nvSpPr>
        <p:spPr/>
        <p:txBody>
          <a:bodyPr/>
          <a:lstStyle/>
          <a:p>
            <a:fld id="{7A47C4D0-4C35-4B2C-A69D-464E0F8B3734}" type="slidenum">
              <a:rPr lang="en-IN" smtClean="0"/>
              <a:t>24</a:t>
            </a:fld>
            <a:endParaRPr lang="en-IN"/>
          </a:p>
        </p:txBody>
      </p:sp>
    </p:spTree>
    <p:extLst>
      <p:ext uri="{BB962C8B-B14F-4D97-AF65-F5344CB8AC3E}">
        <p14:creationId xmlns:p14="http://schemas.microsoft.com/office/powerpoint/2010/main" val="332158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1498-B3B7-EECF-429B-479D1B4FA75C}"/>
              </a:ext>
            </a:extLst>
          </p:cNvPr>
          <p:cNvSpPr>
            <a:spLocks noGrp="1"/>
          </p:cNvSpPr>
          <p:nvPr>
            <p:ph type="title"/>
          </p:nvPr>
        </p:nvSpPr>
        <p:spPr>
          <a:xfrm>
            <a:off x="605617" y="160160"/>
            <a:ext cx="8596668" cy="582706"/>
          </a:xfrm>
        </p:spPr>
        <p:txBody>
          <a:bodyPr>
            <a:normAutofit fontScale="90000"/>
          </a:bodyPr>
          <a:lstStyle/>
          <a:p>
            <a:pPr algn="ctr"/>
            <a:r>
              <a:rPr lang="en-IN" b="1" dirty="0"/>
              <a:t>FUTURE SCOPE</a:t>
            </a:r>
          </a:p>
        </p:txBody>
      </p:sp>
      <p:sp>
        <p:nvSpPr>
          <p:cNvPr id="3" name="Content Placeholder 2">
            <a:extLst>
              <a:ext uri="{FF2B5EF4-FFF2-40B4-BE49-F238E27FC236}">
                <a16:creationId xmlns:a16="http://schemas.microsoft.com/office/drawing/2014/main" id="{8BAB7786-0C22-5B26-B2A4-657FF7288262}"/>
              </a:ext>
            </a:extLst>
          </p:cNvPr>
          <p:cNvSpPr>
            <a:spLocks noGrp="1"/>
          </p:cNvSpPr>
          <p:nvPr>
            <p:ph idx="1"/>
          </p:nvPr>
        </p:nvSpPr>
        <p:spPr>
          <a:xfrm>
            <a:off x="448235" y="742867"/>
            <a:ext cx="9081247" cy="5855158"/>
          </a:xfrm>
        </p:spPr>
        <p:txBody>
          <a:bodyPr/>
          <a:lstStyle/>
          <a:p>
            <a:r>
              <a:rPr lang="en-US" b="0" i="0" dirty="0">
                <a:solidFill>
                  <a:srgbClr val="2A2A2A"/>
                </a:solidFill>
                <a:effectLst/>
                <a:latin typeface="Segoe UI" panose="020B0502040204020203" pitchFamily="34" charset="0"/>
              </a:rPr>
              <a:t>The IOT Based weather Informative System will proposed to Real time Applications. </a:t>
            </a:r>
          </a:p>
          <a:p>
            <a:r>
              <a:rPr lang="en-US" b="0" i="0" dirty="0">
                <a:solidFill>
                  <a:srgbClr val="2A2A2A"/>
                </a:solidFill>
                <a:effectLst/>
                <a:latin typeface="Segoe UI" panose="020B0502040204020203" pitchFamily="34" charset="0"/>
              </a:rPr>
              <a:t>It doesn’t need of any data centers physically because of we are creating a data Server  so that it doesn’t require any datacenter further. </a:t>
            </a:r>
          </a:p>
          <a:p>
            <a:r>
              <a:rPr lang="en-US" b="0" i="0" dirty="0">
                <a:solidFill>
                  <a:srgbClr val="2A2A2A"/>
                </a:solidFill>
                <a:effectLst/>
                <a:latin typeface="Segoe UI" panose="020B0502040204020203" pitchFamily="34" charset="0"/>
              </a:rPr>
              <a:t>So It Reduces the Cost of Equipment.</a:t>
            </a:r>
          </a:p>
          <a:p>
            <a:r>
              <a:rPr lang="en-US" dirty="0">
                <a:solidFill>
                  <a:srgbClr val="2A2A2A"/>
                </a:solidFill>
                <a:latin typeface="Segoe UI" panose="020B0502040204020203" pitchFamily="34" charset="0"/>
              </a:rPr>
              <a:t>In some area, it will be challenging to check and monitor the vital weather parameter through wires and analogue devices during some weather hazards.</a:t>
            </a:r>
          </a:p>
          <a:p>
            <a:r>
              <a:rPr lang="en-US" dirty="0">
                <a:solidFill>
                  <a:srgbClr val="2A2A2A"/>
                </a:solidFill>
                <a:latin typeface="Segoe UI" panose="020B0502040204020203" pitchFamily="34" charset="0"/>
              </a:rPr>
              <a:t>We can resolve the problem by using electronic sensors, used to review and monitor the weather parameters.</a:t>
            </a:r>
          </a:p>
          <a:p>
            <a:r>
              <a:rPr lang="en-US" dirty="0">
                <a:solidFill>
                  <a:srgbClr val="2A2A2A"/>
                </a:solidFill>
                <a:latin typeface="Segoe UI" panose="020B0502040204020203" pitchFamily="34" charset="0"/>
              </a:rPr>
              <a:t>We can extend the proposed system to a higher level by detecting more weather parameters.</a:t>
            </a:r>
          </a:p>
          <a:p>
            <a:r>
              <a:rPr lang="en-US" dirty="0">
                <a:solidFill>
                  <a:srgbClr val="2A2A2A"/>
                </a:solidFill>
                <a:latin typeface="Segoe UI" panose="020B0502040204020203" pitchFamily="34" charset="0"/>
              </a:rPr>
              <a:t>We can establish the system into more rural areas.</a:t>
            </a:r>
            <a:endParaRPr lang="en-IN" dirty="0"/>
          </a:p>
        </p:txBody>
      </p:sp>
      <p:sp>
        <p:nvSpPr>
          <p:cNvPr id="4" name="Footer Placeholder 3">
            <a:extLst>
              <a:ext uri="{FF2B5EF4-FFF2-40B4-BE49-F238E27FC236}">
                <a16:creationId xmlns:a16="http://schemas.microsoft.com/office/drawing/2014/main" id="{3ED315FF-0BF8-68F1-ABD5-010B4C1A02EA}"/>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CDE4E814-CE3E-77C5-EC3E-BF402B67857F}"/>
              </a:ext>
            </a:extLst>
          </p:cNvPr>
          <p:cNvSpPr>
            <a:spLocks noGrp="1"/>
          </p:cNvSpPr>
          <p:nvPr>
            <p:ph type="sldNum" sz="quarter" idx="12"/>
          </p:nvPr>
        </p:nvSpPr>
        <p:spPr/>
        <p:txBody>
          <a:bodyPr/>
          <a:lstStyle/>
          <a:p>
            <a:fld id="{7A47C4D0-4C35-4B2C-A69D-464E0F8B3734}" type="slidenum">
              <a:rPr lang="en-IN" smtClean="0"/>
              <a:t>25</a:t>
            </a:fld>
            <a:endParaRPr lang="en-IN"/>
          </a:p>
        </p:txBody>
      </p:sp>
    </p:spTree>
    <p:extLst>
      <p:ext uri="{BB962C8B-B14F-4D97-AF65-F5344CB8AC3E}">
        <p14:creationId xmlns:p14="http://schemas.microsoft.com/office/powerpoint/2010/main" val="272793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EF86E3-0CC9-716A-6300-9D4B6969CE59}"/>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BFA5470A-B16A-74BF-CA19-80FD9AFC8E81}"/>
              </a:ext>
            </a:extLst>
          </p:cNvPr>
          <p:cNvSpPr>
            <a:spLocks noGrp="1"/>
          </p:cNvSpPr>
          <p:nvPr>
            <p:ph type="sldNum" sz="quarter" idx="12"/>
          </p:nvPr>
        </p:nvSpPr>
        <p:spPr/>
        <p:txBody>
          <a:bodyPr/>
          <a:lstStyle/>
          <a:p>
            <a:fld id="{7A47C4D0-4C35-4B2C-A69D-464E0F8B3734}" type="slidenum">
              <a:rPr lang="en-IN" smtClean="0"/>
              <a:t>26</a:t>
            </a:fld>
            <a:endParaRPr lang="en-IN"/>
          </a:p>
        </p:txBody>
      </p:sp>
      <p:sp>
        <p:nvSpPr>
          <p:cNvPr id="4" name="TextBox 3">
            <a:extLst>
              <a:ext uri="{FF2B5EF4-FFF2-40B4-BE49-F238E27FC236}">
                <a16:creationId xmlns:a16="http://schemas.microsoft.com/office/drawing/2014/main" id="{CB57FB55-D427-594D-FAEF-FF9A8F4B9A55}"/>
              </a:ext>
            </a:extLst>
          </p:cNvPr>
          <p:cNvSpPr txBox="1"/>
          <p:nvPr/>
        </p:nvSpPr>
        <p:spPr>
          <a:xfrm>
            <a:off x="3738282" y="189903"/>
            <a:ext cx="4141695" cy="523220"/>
          </a:xfrm>
          <a:prstGeom prst="rect">
            <a:avLst/>
          </a:prstGeom>
          <a:noFill/>
        </p:spPr>
        <p:txBody>
          <a:bodyPr wrap="square" rtlCol="0">
            <a:spAutoFit/>
          </a:bodyPr>
          <a:lstStyle/>
          <a:p>
            <a:r>
              <a:rPr lang="en-IN" sz="2800" b="1" dirty="0"/>
              <a:t>JOURNAL PUBLISHING</a:t>
            </a:r>
          </a:p>
        </p:txBody>
      </p:sp>
      <p:pic>
        <p:nvPicPr>
          <p:cNvPr id="6" name="Picture 5">
            <a:extLst>
              <a:ext uri="{FF2B5EF4-FFF2-40B4-BE49-F238E27FC236}">
                <a16:creationId xmlns:a16="http://schemas.microsoft.com/office/drawing/2014/main" id="{DFCFE9F5-E812-D4A0-0872-B229665E1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976" y="731052"/>
            <a:ext cx="7207624" cy="6144877"/>
          </a:xfrm>
          <a:prstGeom prst="rect">
            <a:avLst/>
          </a:prstGeom>
        </p:spPr>
      </p:pic>
    </p:spTree>
    <p:extLst>
      <p:ext uri="{BB962C8B-B14F-4D97-AF65-F5344CB8AC3E}">
        <p14:creationId xmlns:p14="http://schemas.microsoft.com/office/powerpoint/2010/main" val="3121565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02F3-046F-9FB3-E782-2EFF5F38908E}"/>
              </a:ext>
            </a:extLst>
          </p:cNvPr>
          <p:cNvSpPr>
            <a:spLocks noGrp="1"/>
          </p:cNvSpPr>
          <p:nvPr>
            <p:ph type="title"/>
          </p:nvPr>
        </p:nvSpPr>
        <p:spPr>
          <a:xfrm>
            <a:off x="677334" y="609600"/>
            <a:ext cx="8596668" cy="564776"/>
          </a:xfrm>
        </p:spPr>
        <p:txBody>
          <a:bodyPr>
            <a:normAutofit fontScale="90000"/>
          </a:bodyPr>
          <a:lstStyle/>
          <a:p>
            <a:pPr algn="ctr"/>
            <a:r>
              <a:rPr lang="en-IN" b="1" dirty="0">
                <a:latin typeface="Arial Black" panose="020B0A04020102020204" pitchFamily="34" charset="0"/>
              </a:rPr>
              <a:t>REFERENCES</a:t>
            </a:r>
          </a:p>
        </p:txBody>
      </p:sp>
      <p:sp>
        <p:nvSpPr>
          <p:cNvPr id="3" name="Content Placeholder 2">
            <a:extLst>
              <a:ext uri="{FF2B5EF4-FFF2-40B4-BE49-F238E27FC236}">
                <a16:creationId xmlns:a16="http://schemas.microsoft.com/office/drawing/2014/main" id="{6235C062-7714-BB11-53DE-2253DB0FA3C5}"/>
              </a:ext>
            </a:extLst>
          </p:cNvPr>
          <p:cNvSpPr>
            <a:spLocks noGrp="1"/>
          </p:cNvSpPr>
          <p:nvPr>
            <p:ph idx="1"/>
          </p:nvPr>
        </p:nvSpPr>
        <p:spPr>
          <a:xfrm>
            <a:off x="677334" y="1497107"/>
            <a:ext cx="8596668" cy="4544256"/>
          </a:xfrm>
        </p:spPr>
        <p:txBody>
          <a:bodyPr/>
          <a:lstStyle/>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Puja Sharma, Shiva Prakash “Real Time Weather Monitoring System Using </a:t>
            </a:r>
            <a:r>
              <a:rPr lang="en-US" dirty="0" err="1">
                <a:latin typeface="Times New Roman" panose="02020603050405020304" pitchFamily="18" charset="0"/>
                <a:cs typeface="Times New Roman" panose="02020603050405020304" pitchFamily="18" charset="0"/>
              </a:rPr>
              <a:t>Iot”ITM</a:t>
            </a:r>
            <a:r>
              <a:rPr lang="en-US" dirty="0">
                <a:latin typeface="Times New Roman" panose="02020603050405020304" pitchFamily="18" charset="0"/>
                <a:cs typeface="Times New Roman" panose="02020603050405020304" pitchFamily="18" charset="0"/>
              </a:rPr>
              <a:t> Web of Conferences 40, 01006 (2021) Department of Information Technology and Computer Application ,Madan Mohan </a:t>
            </a:r>
            <a:r>
              <a:rPr lang="en-US" dirty="0" err="1">
                <a:latin typeface="Times New Roman" panose="02020603050405020304" pitchFamily="18" charset="0"/>
                <a:cs typeface="Times New Roman" panose="02020603050405020304" pitchFamily="18" charset="0"/>
              </a:rPr>
              <a:t>Malaviya</a:t>
            </a:r>
            <a:r>
              <a:rPr lang="en-US" dirty="0">
                <a:latin typeface="Times New Roman" panose="02020603050405020304" pitchFamily="18" charset="0"/>
                <a:cs typeface="Times New Roman" panose="02020603050405020304" pitchFamily="18" charset="0"/>
              </a:rPr>
              <a:t> University of Technology, Gorakhpur.</a:t>
            </a:r>
          </a:p>
          <a:p>
            <a:pPr>
              <a:buFont typeface="Wingdings" panose="05000000000000000000" pitchFamily="2" charset="2"/>
              <a:buChar char="ü"/>
            </a:pPr>
            <a:r>
              <a:rPr lang="en-IN" dirty="0">
                <a:solidFill>
                  <a:schemeClr val="tx1"/>
                </a:solidFill>
                <a:latin typeface="Times New Roman" panose="02020603050405020304" pitchFamily="18" charset="0"/>
                <a:cs typeface="Times New Roman" panose="02020603050405020304" pitchFamily="18" charset="0"/>
              </a:rPr>
              <a:t>Roopa M L, </a:t>
            </a:r>
            <a:r>
              <a:rPr lang="en-IN" dirty="0" err="1">
                <a:solidFill>
                  <a:schemeClr val="tx1"/>
                </a:solidFill>
                <a:latin typeface="Times New Roman" panose="02020603050405020304" pitchFamily="18" charset="0"/>
                <a:cs typeface="Times New Roman" panose="02020603050405020304" pitchFamily="18" charset="0"/>
              </a:rPr>
              <a:t>Varsharani</a:t>
            </a:r>
            <a:r>
              <a:rPr lang="en-IN" dirty="0">
                <a:solidFill>
                  <a:schemeClr val="tx1"/>
                </a:solidFill>
                <a:latin typeface="Times New Roman" panose="02020603050405020304" pitchFamily="18" charset="0"/>
                <a:cs typeface="Times New Roman" panose="02020603050405020304" pitchFamily="18" charset="0"/>
              </a:rPr>
              <a:t>, Prathima S M, Rashmi H C” IOT based Real Time Weather Predication System using NODEMCU 12-E ESP266 and Lab”</a:t>
            </a:r>
            <a:r>
              <a:rPr lang="en-US" dirty="0">
                <a:solidFill>
                  <a:schemeClr val="tx1"/>
                </a:solidFill>
                <a:latin typeface="Times New Roman" panose="02020603050405020304" pitchFamily="18" charset="0"/>
                <a:cs typeface="Times New Roman" panose="02020603050405020304" pitchFamily="18" charset="0"/>
              </a:rPr>
              <a:t> International Journal of Engineering Research &amp; Technology (IJERT), ISSN: 2278-0181,NCCDS – (2021) Conference Proceedings</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Jamal </a:t>
            </a:r>
            <a:r>
              <a:rPr lang="en-IN" dirty="0" err="1">
                <a:latin typeface="Times New Roman" panose="02020603050405020304" pitchFamily="18" charset="0"/>
                <a:cs typeface="Times New Roman" panose="02020603050405020304" pitchFamily="18" charset="0"/>
              </a:rPr>
              <a:t>Mabrouki</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Mourade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Azrour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Driss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Dhiba</a:t>
            </a:r>
            <a:r>
              <a:rPr lang="en-IN" dirty="0">
                <a:latin typeface="Times New Roman" panose="02020603050405020304" pitchFamily="18" charset="0"/>
                <a:cs typeface="Times New Roman" panose="02020603050405020304" pitchFamily="18" charset="0"/>
              </a:rPr>
              <a:t>, Yousef </a:t>
            </a:r>
            <a:r>
              <a:rPr lang="en-IN" dirty="0" err="1">
                <a:latin typeface="Times New Roman" panose="02020603050405020304" pitchFamily="18" charset="0"/>
                <a:cs typeface="Times New Roman" panose="02020603050405020304" pitchFamily="18" charset="0"/>
              </a:rPr>
              <a:t>Farhaoui,Souad</a:t>
            </a:r>
            <a:r>
              <a:rPr lang="en-IN" dirty="0">
                <a:latin typeface="Times New Roman" panose="02020603050405020304" pitchFamily="18" charset="0"/>
                <a:cs typeface="Times New Roman" panose="02020603050405020304" pitchFamily="18" charset="0"/>
              </a:rPr>
              <a:t> El </a:t>
            </a:r>
            <a:r>
              <a:rPr lang="en-IN" dirty="0" err="1">
                <a:latin typeface="Times New Roman" panose="02020603050405020304" pitchFamily="18" charset="0"/>
                <a:cs typeface="Times New Roman" panose="02020603050405020304" pitchFamily="18" charset="0"/>
              </a:rPr>
              <a:t>Hajjaji</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IoT-Based Data Logger for Weather Monitoring Using Arduino-Based Wireless Sensor Networks with Remote Graphical Application and Alerts” ISSN 2096-0654 04/07 pp25–32 Volume 4, Number 1, March 2021 DOI: 10.26599/BDMA.2020.9020018</a:t>
            </a:r>
            <a:r>
              <a:rPr lang="en-US" dirty="0"/>
              <a:t>.</a:t>
            </a: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1" u="sng"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1"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endParaRPr lang="en-US" b="1" u="sng" dirty="0">
              <a:latin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6D307AC4-1000-4243-D0E0-98FF4DEB2618}"/>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A241573D-76A3-D773-5EFB-A8425061ACAD}"/>
              </a:ext>
            </a:extLst>
          </p:cNvPr>
          <p:cNvSpPr>
            <a:spLocks noGrp="1"/>
          </p:cNvSpPr>
          <p:nvPr>
            <p:ph type="sldNum" sz="quarter" idx="12"/>
          </p:nvPr>
        </p:nvSpPr>
        <p:spPr/>
        <p:txBody>
          <a:bodyPr/>
          <a:lstStyle/>
          <a:p>
            <a:fld id="{7A47C4D0-4C35-4B2C-A69D-464E0F8B3734}" type="slidenum">
              <a:rPr lang="en-IN" smtClean="0"/>
              <a:t>27</a:t>
            </a:fld>
            <a:endParaRPr lang="en-IN"/>
          </a:p>
        </p:txBody>
      </p:sp>
    </p:spTree>
    <p:extLst>
      <p:ext uri="{BB962C8B-B14F-4D97-AF65-F5344CB8AC3E}">
        <p14:creationId xmlns:p14="http://schemas.microsoft.com/office/powerpoint/2010/main" val="2093334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98D36-3C67-445C-833A-37B9AF1362C6}"/>
              </a:ext>
            </a:extLst>
          </p:cNvPr>
          <p:cNvSpPr/>
          <p:nvPr/>
        </p:nvSpPr>
        <p:spPr>
          <a:xfrm>
            <a:off x="1999129" y="2788041"/>
            <a:ext cx="6544235"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3" name="Footer Placeholder 2">
            <a:extLst>
              <a:ext uri="{FF2B5EF4-FFF2-40B4-BE49-F238E27FC236}">
                <a16:creationId xmlns:a16="http://schemas.microsoft.com/office/drawing/2014/main" id="{6B93E909-D3E7-417B-274E-9659E68279A1}"/>
              </a:ext>
            </a:extLst>
          </p:cNvPr>
          <p:cNvSpPr>
            <a:spLocks noGrp="1"/>
          </p:cNvSpPr>
          <p:nvPr>
            <p:ph type="ftr" sz="quarter" idx="11"/>
          </p:nvPr>
        </p:nvSpPr>
        <p:spPr/>
        <p:txBody>
          <a:bodyPr/>
          <a:lstStyle/>
          <a:p>
            <a:r>
              <a:rPr lang="en-US"/>
              <a:t>DEPARTMENT OF COMPUTER APPLICATIONS(CET), TRIVANDRUM</a:t>
            </a:r>
            <a:endParaRPr lang="en-IN"/>
          </a:p>
        </p:txBody>
      </p:sp>
      <p:sp>
        <p:nvSpPr>
          <p:cNvPr id="4" name="Slide Number Placeholder 3">
            <a:extLst>
              <a:ext uri="{FF2B5EF4-FFF2-40B4-BE49-F238E27FC236}">
                <a16:creationId xmlns:a16="http://schemas.microsoft.com/office/drawing/2014/main" id="{C3B773CD-838C-7F77-CB27-BBCA9B4E8878}"/>
              </a:ext>
            </a:extLst>
          </p:cNvPr>
          <p:cNvSpPr>
            <a:spLocks noGrp="1"/>
          </p:cNvSpPr>
          <p:nvPr>
            <p:ph type="sldNum" sz="quarter" idx="12"/>
          </p:nvPr>
        </p:nvSpPr>
        <p:spPr/>
        <p:txBody>
          <a:bodyPr/>
          <a:lstStyle/>
          <a:p>
            <a:fld id="{7A47C4D0-4C35-4B2C-A69D-464E0F8B3734}" type="slidenum">
              <a:rPr lang="en-IN" smtClean="0"/>
              <a:t>28</a:t>
            </a:fld>
            <a:endParaRPr lang="en-IN"/>
          </a:p>
        </p:txBody>
      </p:sp>
    </p:spTree>
    <p:extLst>
      <p:ext uri="{BB962C8B-B14F-4D97-AF65-F5344CB8AC3E}">
        <p14:creationId xmlns:p14="http://schemas.microsoft.com/office/powerpoint/2010/main" val="24806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1F34-F06E-E823-F8E1-03E9B910F1A6}"/>
              </a:ext>
            </a:extLst>
          </p:cNvPr>
          <p:cNvSpPr>
            <a:spLocks noGrp="1"/>
          </p:cNvSpPr>
          <p:nvPr>
            <p:ph type="title"/>
          </p:nvPr>
        </p:nvSpPr>
        <p:spPr>
          <a:xfrm>
            <a:off x="677334" y="609600"/>
            <a:ext cx="8596668" cy="572655"/>
          </a:xfrm>
        </p:spPr>
        <p:txBody>
          <a:bodyPr>
            <a:normAutofit fontScale="90000"/>
          </a:bodyPr>
          <a:lstStyle/>
          <a:p>
            <a:pPr algn="ctr"/>
            <a:r>
              <a:rPr lang="en-IN" b="1" dirty="0">
                <a:latin typeface="Arial Black" panose="020B0A04020102020204" pitchFamily="34" charset="0"/>
              </a:rPr>
              <a:t>LITERATURE REVIEW</a:t>
            </a:r>
          </a:p>
        </p:txBody>
      </p:sp>
      <p:sp>
        <p:nvSpPr>
          <p:cNvPr id="3" name="Content Placeholder 2">
            <a:extLst>
              <a:ext uri="{FF2B5EF4-FFF2-40B4-BE49-F238E27FC236}">
                <a16:creationId xmlns:a16="http://schemas.microsoft.com/office/drawing/2014/main" id="{DC2DD9A2-3AB0-3B7F-DCB6-CE56AE6129CD}"/>
              </a:ext>
            </a:extLst>
          </p:cNvPr>
          <p:cNvSpPr>
            <a:spLocks noGrp="1"/>
          </p:cNvSpPr>
          <p:nvPr>
            <p:ph idx="1"/>
          </p:nvPr>
        </p:nvSpPr>
        <p:spPr>
          <a:xfrm>
            <a:off x="387927" y="1283855"/>
            <a:ext cx="9311885" cy="4757507"/>
          </a:xfrm>
        </p:spPr>
        <p:txBody>
          <a:bodyPr>
            <a:normAutofit/>
          </a:bodyPr>
          <a:lstStyle/>
          <a:p>
            <a:pPr marL="0" indent="0" algn="just">
              <a:buNone/>
            </a:pPr>
            <a:r>
              <a:rPr lang="en-US" b="1" u="sng" dirty="0">
                <a:latin typeface="Times New Roman" panose="02020603050405020304" pitchFamily="18" charset="0"/>
                <a:cs typeface="Times New Roman" panose="02020603050405020304" pitchFamily="18" charset="0"/>
              </a:rPr>
              <a:t>(1)Puja Sharma, Shiva Prakash “Real Time Weather Monitoring System Using </a:t>
            </a:r>
            <a:r>
              <a:rPr lang="en-US" b="1" u="sng" dirty="0" err="1">
                <a:latin typeface="Times New Roman" panose="02020603050405020304" pitchFamily="18" charset="0"/>
                <a:cs typeface="Times New Roman" panose="02020603050405020304" pitchFamily="18" charset="0"/>
              </a:rPr>
              <a:t>Iot”ITM</a:t>
            </a:r>
            <a:r>
              <a:rPr lang="en-US" b="1" u="sng" dirty="0">
                <a:latin typeface="Times New Roman" panose="02020603050405020304" pitchFamily="18" charset="0"/>
                <a:cs typeface="Times New Roman" panose="02020603050405020304" pitchFamily="18" charset="0"/>
              </a:rPr>
              <a:t> Web of Conferences 40, 01006 (2021) Department of Information Technology and Computer Application ,Madan Mohan </a:t>
            </a:r>
            <a:r>
              <a:rPr lang="en-US" b="1" u="sng" dirty="0" err="1">
                <a:latin typeface="Times New Roman" panose="02020603050405020304" pitchFamily="18" charset="0"/>
                <a:cs typeface="Times New Roman" panose="02020603050405020304" pitchFamily="18" charset="0"/>
              </a:rPr>
              <a:t>Malaviya</a:t>
            </a:r>
            <a:r>
              <a:rPr lang="en-US" b="1" u="sng" dirty="0">
                <a:latin typeface="Times New Roman" panose="02020603050405020304" pitchFamily="18" charset="0"/>
                <a:cs typeface="Times New Roman" panose="02020603050405020304" pitchFamily="18" charset="0"/>
              </a:rPr>
              <a:t> University of Technology, Gorakhpur.</a:t>
            </a:r>
          </a:p>
          <a:p>
            <a:pPr marL="0" indent="0" algn="just">
              <a:buNone/>
            </a:pPr>
            <a:endParaRPr lang="en-US" b="1" u="sng" dirty="0"/>
          </a:p>
          <a:p>
            <a:pPr marL="400050" indent="-400050">
              <a:buFont typeface="+mj-lt"/>
              <a:buAutoNum type="romanLcPeriod"/>
            </a:pPr>
            <a:r>
              <a:rPr lang="en-US" dirty="0"/>
              <a:t>Proposed a robust and affordable IoT based weather station.</a:t>
            </a:r>
          </a:p>
          <a:p>
            <a:pPr marL="400050" indent="-400050">
              <a:buFont typeface="+mj-lt"/>
              <a:buAutoNum type="romanLcPeriod"/>
            </a:pPr>
            <a:r>
              <a:rPr lang="en-US" dirty="0"/>
              <a:t>The environmental parameters can be retrieved through sensors.</a:t>
            </a:r>
          </a:p>
          <a:p>
            <a:pPr marL="400050" indent="-400050">
              <a:buFont typeface="+mj-lt"/>
              <a:buAutoNum type="romanLcPeriod"/>
            </a:pPr>
            <a:r>
              <a:rPr lang="en-US" dirty="0"/>
              <a:t>In this system uses node MCU 8266, and various sensors. </a:t>
            </a:r>
          </a:p>
          <a:p>
            <a:pPr marL="400050" indent="-400050">
              <a:buFont typeface="+mj-lt"/>
              <a:buAutoNum type="romanLcPeriod"/>
            </a:pPr>
            <a:r>
              <a:rPr lang="en-US" dirty="0"/>
              <a:t>A temperature and humidity sensor, pressure sensor, rain sensor are used in the system.</a:t>
            </a:r>
          </a:p>
          <a:p>
            <a:pPr marL="400050" indent="-400050">
              <a:buFont typeface="+mj-lt"/>
              <a:buAutoNum type="romanLcPeriod"/>
            </a:pPr>
            <a:endParaRPr lang="en-US" b="1" u="sng" dirty="0"/>
          </a:p>
          <a:p>
            <a:endParaRPr lang="en-US" b="1" u="sng" dirty="0"/>
          </a:p>
          <a:p>
            <a:endParaRPr lang="en-US" b="1" u="sng" dirty="0"/>
          </a:p>
          <a:p>
            <a:endParaRPr lang="en-IN" b="1" u="sng" dirty="0"/>
          </a:p>
        </p:txBody>
      </p:sp>
      <p:sp>
        <p:nvSpPr>
          <p:cNvPr id="4" name="Footer Placeholder 3">
            <a:extLst>
              <a:ext uri="{FF2B5EF4-FFF2-40B4-BE49-F238E27FC236}">
                <a16:creationId xmlns:a16="http://schemas.microsoft.com/office/drawing/2014/main" id="{1EFF2CEF-B3B0-3F46-D449-9AC694FA4788}"/>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5D46777E-5B03-A219-4A1F-8337C7FF4136}"/>
              </a:ext>
            </a:extLst>
          </p:cNvPr>
          <p:cNvSpPr>
            <a:spLocks noGrp="1"/>
          </p:cNvSpPr>
          <p:nvPr>
            <p:ph type="sldNum" sz="quarter" idx="12"/>
          </p:nvPr>
        </p:nvSpPr>
        <p:spPr/>
        <p:txBody>
          <a:bodyPr/>
          <a:lstStyle/>
          <a:p>
            <a:fld id="{7A47C4D0-4C35-4B2C-A69D-464E0F8B3734}" type="slidenum">
              <a:rPr lang="en-IN" smtClean="0"/>
              <a:t>3</a:t>
            </a:fld>
            <a:endParaRPr lang="en-IN"/>
          </a:p>
        </p:txBody>
      </p:sp>
    </p:spTree>
    <p:extLst>
      <p:ext uri="{BB962C8B-B14F-4D97-AF65-F5344CB8AC3E}">
        <p14:creationId xmlns:p14="http://schemas.microsoft.com/office/powerpoint/2010/main" val="26244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904B-69B7-B926-98C4-E99C08E8E548}"/>
              </a:ext>
            </a:extLst>
          </p:cNvPr>
          <p:cNvSpPr>
            <a:spLocks noGrp="1"/>
          </p:cNvSpPr>
          <p:nvPr>
            <p:ph type="title"/>
          </p:nvPr>
        </p:nvSpPr>
        <p:spPr>
          <a:xfrm>
            <a:off x="677334" y="609600"/>
            <a:ext cx="8596668" cy="573741"/>
          </a:xfrm>
        </p:spPr>
        <p:txBody>
          <a:bodyPr>
            <a:normAutofit fontScale="90000"/>
          </a:bodyPr>
          <a:lstStyle/>
          <a:p>
            <a:pPr algn="ctr"/>
            <a:r>
              <a:rPr lang="en-IN" dirty="0">
                <a:latin typeface="Arial Black" panose="020B0A04020102020204" pitchFamily="34" charset="0"/>
              </a:rPr>
              <a:t>LITERATURE REVIEW</a:t>
            </a:r>
          </a:p>
        </p:txBody>
      </p:sp>
      <p:sp>
        <p:nvSpPr>
          <p:cNvPr id="3" name="Content Placeholder 2">
            <a:extLst>
              <a:ext uri="{FF2B5EF4-FFF2-40B4-BE49-F238E27FC236}">
                <a16:creationId xmlns:a16="http://schemas.microsoft.com/office/drawing/2014/main" id="{0BD77FED-C612-5F4F-A831-E5FDB574F1D1}"/>
              </a:ext>
            </a:extLst>
          </p:cNvPr>
          <p:cNvSpPr>
            <a:spLocks noGrp="1"/>
          </p:cNvSpPr>
          <p:nvPr>
            <p:ph idx="1"/>
          </p:nvPr>
        </p:nvSpPr>
        <p:spPr>
          <a:xfrm>
            <a:off x="677334" y="1308847"/>
            <a:ext cx="8596668" cy="4732515"/>
          </a:xfrm>
        </p:spPr>
        <p:txBody>
          <a:bodyPr>
            <a:normAutofit/>
          </a:bodyPr>
          <a:lstStyle/>
          <a:p>
            <a:pPr marL="0" indent="0" algn="just">
              <a:buNone/>
            </a:pPr>
            <a:r>
              <a:rPr lang="en-IN" b="1" u="sng" dirty="0">
                <a:solidFill>
                  <a:schemeClr val="tx1"/>
                </a:solidFill>
                <a:latin typeface="Times New Roman" panose="02020603050405020304" pitchFamily="18" charset="0"/>
                <a:cs typeface="Times New Roman" panose="02020603050405020304" pitchFamily="18" charset="0"/>
              </a:rPr>
              <a:t>(2)Roopa M L, </a:t>
            </a:r>
            <a:r>
              <a:rPr lang="en-IN" b="1" u="sng" dirty="0" err="1">
                <a:solidFill>
                  <a:schemeClr val="tx1"/>
                </a:solidFill>
                <a:latin typeface="Times New Roman" panose="02020603050405020304" pitchFamily="18" charset="0"/>
                <a:cs typeface="Times New Roman" panose="02020603050405020304" pitchFamily="18" charset="0"/>
              </a:rPr>
              <a:t>Varsharani</a:t>
            </a:r>
            <a:r>
              <a:rPr lang="en-IN" b="1" u="sng" dirty="0">
                <a:solidFill>
                  <a:schemeClr val="tx1"/>
                </a:solidFill>
                <a:latin typeface="Times New Roman" panose="02020603050405020304" pitchFamily="18" charset="0"/>
                <a:cs typeface="Times New Roman" panose="02020603050405020304" pitchFamily="18" charset="0"/>
              </a:rPr>
              <a:t>, Prathima S M, Rashmi H C” IOT based Real Time Weather Predication System using NODEMCU 12-E ESP266 and Lab”</a:t>
            </a:r>
            <a:r>
              <a:rPr lang="en-US" u="sng" dirty="0">
                <a:solidFill>
                  <a:schemeClr val="tx1"/>
                </a:solidFill>
                <a:latin typeface="Times New Roman" panose="02020603050405020304" pitchFamily="18" charset="0"/>
                <a:cs typeface="Times New Roman" panose="02020603050405020304" pitchFamily="18" charset="0"/>
              </a:rPr>
              <a:t> </a:t>
            </a:r>
            <a:r>
              <a:rPr lang="en-US" b="1" u="sng" dirty="0">
                <a:solidFill>
                  <a:schemeClr val="tx1"/>
                </a:solidFill>
                <a:latin typeface="Times New Roman" panose="02020603050405020304" pitchFamily="18" charset="0"/>
                <a:cs typeface="Times New Roman" panose="02020603050405020304" pitchFamily="18" charset="0"/>
              </a:rPr>
              <a:t>International Journal of Engineering Research &amp; Technology (IJERT),</a:t>
            </a:r>
            <a:r>
              <a:rPr lang="en-US" u="sng" dirty="0">
                <a:solidFill>
                  <a:schemeClr val="tx1"/>
                </a:solidFill>
                <a:latin typeface="Times New Roman" panose="02020603050405020304" pitchFamily="18" charset="0"/>
                <a:cs typeface="Times New Roman" panose="02020603050405020304" pitchFamily="18" charset="0"/>
              </a:rPr>
              <a:t> </a:t>
            </a:r>
            <a:r>
              <a:rPr lang="en-US" b="1" u="sng" dirty="0">
                <a:solidFill>
                  <a:schemeClr val="tx1"/>
                </a:solidFill>
                <a:latin typeface="Times New Roman" panose="02020603050405020304" pitchFamily="18" charset="0"/>
                <a:cs typeface="Times New Roman" panose="02020603050405020304" pitchFamily="18" charset="0"/>
              </a:rPr>
              <a:t>ISSN: 2278-0181,NCCDS – (2021) Conference Proceedings</a:t>
            </a:r>
            <a:r>
              <a:rPr lang="en-US" b="1" dirty="0">
                <a:latin typeface="Times New Roman" panose="02020603050405020304" pitchFamily="18" charset="0"/>
                <a:cs typeface="Times New Roman" panose="02020603050405020304" pitchFamily="18" charset="0"/>
              </a:rPr>
              <a:t>.</a:t>
            </a:r>
          </a:p>
          <a:p>
            <a:pPr marL="0" indent="0" algn="just">
              <a:buNone/>
            </a:pPr>
            <a:endParaRPr lang="en-US" b="1" dirty="0">
              <a:latin typeface="Times New Roman" panose="02020603050405020304" pitchFamily="18" charset="0"/>
              <a:cs typeface="Times New Roman" panose="02020603050405020304" pitchFamily="18" charset="0"/>
            </a:endParaRPr>
          </a:p>
          <a:p>
            <a:pPr marL="400050" indent="-400050" algn="just">
              <a:buFont typeface="+mj-lt"/>
              <a:buAutoNum type="romanLcPeriod"/>
            </a:pPr>
            <a:r>
              <a:rPr lang="en-US" dirty="0"/>
              <a:t>Electronic sensors are used to review and monitor the weather parameters.</a:t>
            </a:r>
          </a:p>
          <a:p>
            <a:pPr marL="400050" indent="-400050" algn="just">
              <a:buFont typeface="+mj-lt"/>
              <a:buAutoNum type="romanLcPeriod"/>
            </a:pPr>
            <a:r>
              <a:rPr lang="en-US" dirty="0"/>
              <a:t>The project is implemented using Node MCU ESP-8266 with </a:t>
            </a:r>
            <a:r>
              <a:rPr lang="en-US" dirty="0" err="1"/>
              <a:t>WiFi</a:t>
            </a:r>
            <a:r>
              <a:rPr lang="en-US" dirty="0"/>
              <a:t> inbuilt used for TCP/ IP protocol in the smart phone for wireless remote monitoring.</a:t>
            </a:r>
          </a:p>
          <a:p>
            <a:pPr marL="400050" indent="-400050" algn="just">
              <a:buFont typeface="+mj-lt"/>
              <a:buAutoNum type="romanLcPeriod"/>
            </a:pPr>
            <a:r>
              <a:rPr lang="en-US" dirty="0"/>
              <a:t>An Integrated TCP/IP protocol stack is used for transmitting and receiving sensor information. </a:t>
            </a:r>
          </a:p>
          <a:p>
            <a:pPr marL="400050" indent="-400050" algn="just">
              <a:buFont typeface="+mj-lt"/>
              <a:buAutoNum type="romanLcPeriod"/>
            </a:pPr>
            <a:r>
              <a:rPr lang="en-US" dirty="0"/>
              <a:t>The NodeMCU-12E controls the entire weather Prediction system peripherals and status on a Blynk app / web page or mobile application.</a:t>
            </a:r>
          </a:p>
          <a:p>
            <a:pPr marL="400050" indent="-400050" algn="just">
              <a:buFont typeface="+mj-lt"/>
              <a:buAutoNum type="romanLcPeriod"/>
            </a:pPr>
            <a:r>
              <a:rPr lang="en-IN" dirty="0"/>
              <a:t>DHT11 Humidity &amp; Temperature Sensor, BMP280 Barometric Pressure Sensor </a:t>
            </a:r>
            <a:r>
              <a:rPr lang="en-US" dirty="0"/>
              <a:t>and FC37 Rain Sensor with </a:t>
            </a:r>
            <a:r>
              <a:rPr lang="en-US" dirty="0" err="1"/>
              <a:t>NodeMCU</a:t>
            </a:r>
            <a:r>
              <a:rPr lang="en-US" dirty="0"/>
              <a:t> ESP8266-12E wi-fi Module.</a:t>
            </a:r>
          </a:p>
        </p:txBody>
      </p:sp>
      <p:sp>
        <p:nvSpPr>
          <p:cNvPr id="4" name="Footer Placeholder 3">
            <a:extLst>
              <a:ext uri="{FF2B5EF4-FFF2-40B4-BE49-F238E27FC236}">
                <a16:creationId xmlns:a16="http://schemas.microsoft.com/office/drawing/2014/main" id="{A8D4FA37-FA4F-1AF4-6F77-513B81841781}"/>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A8693B8D-92F3-A67E-C9A8-A9ED6E1D7C8E}"/>
              </a:ext>
            </a:extLst>
          </p:cNvPr>
          <p:cNvSpPr>
            <a:spLocks noGrp="1"/>
          </p:cNvSpPr>
          <p:nvPr>
            <p:ph type="sldNum" sz="quarter" idx="12"/>
          </p:nvPr>
        </p:nvSpPr>
        <p:spPr/>
        <p:txBody>
          <a:bodyPr/>
          <a:lstStyle/>
          <a:p>
            <a:fld id="{7A47C4D0-4C35-4B2C-A69D-464E0F8B3734}" type="slidenum">
              <a:rPr lang="en-IN" smtClean="0"/>
              <a:t>4</a:t>
            </a:fld>
            <a:endParaRPr lang="en-IN"/>
          </a:p>
        </p:txBody>
      </p:sp>
    </p:spTree>
    <p:extLst>
      <p:ext uri="{BB962C8B-B14F-4D97-AF65-F5344CB8AC3E}">
        <p14:creationId xmlns:p14="http://schemas.microsoft.com/office/powerpoint/2010/main" val="291514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BF92-6E60-F522-10A1-1D374E7C653B}"/>
              </a:ext>
            </a:extLst>
          </p:cNvPr>
          <p:cNvSpPr>
            <a:spLocks noGrp="1"/>
          </p:cNvSpPr>
          <p:nvPr>
            <p:ph type="title"/>
          </p:nvPr>
        </p:nvSpPr>
        <p:spPr>
          <a:xfrm>
            <a:off x="677334" y="609600"/>
            <a:ext cx="8596668" cy="600635"/>
          </a:xfrm>
        </p:spPr>
        <p:txBody>
          <a:bodyPr>
            <a:normAutofit fontScale="90000"/>
          </a:bodyPr>
          <a:lstStyle/>
          <a:p>
            <a:pPr algn="ctr"/>
            <a:r>
              <a:rPr lang="en-IN" dirty="0">
                <a:latin typeface="Arial Black" panose="020B0A04020102020204" pitchFamily="34" charset="0"/>
              </a:rPr>
              <a:t>LITERATURE REVIEW</a:t>
            </a:r>
            <a:endParaRPr lang="en-IN" dirty="0"/>
          </a:p>
        </p:txBody>
      </p:sp>
      <p:sp>
        <p:nvSpPr>
          <p:cNvPr id="3" name="Content Placeholder 2">
            <a:extLst>
              <a:ext uri="{FF2B5EF4-FFF2-40B4-BE49-F238E27FC236}">
                <a16:creationId xmlns:a16="http://schemas.microsoft.com/office/drawing/2014/main" id="{7F9E2715-CF3C-4103-1FCD-CBBE772DF686}"/>
              </a:ext>
            </a:extLst>
          </p:cNvPr>
          <p:cNvSpPr>
            <a:spLocks noGrp="1"/>
          </p:cNvSpPr>
          <p:nvPr>
            <p:ph idx="1"/>
          </p:nvPr>
        </p:nvSpPr>
        <p:spPr>
          <a:xfrm>
            <a:off x="677333" y="1281953"/>
            <a:ext cx="8941795" cy="4759409"/>
          </a:xfrm>
        </p:spPr>
        <p:txBody>
          <a:bodyPr/>
          <a:lstStyle/>
          <a:p>
            <a:pPr marL="0" indent="0" algn="just">
              <a:buNone/>
            </a:pPr>
            <a:r>
              <a:rPr lang="en-IN" b="1" u="sng" dirty="0">
                <a:latin typeface="Times New Roman" panose="02020603050405020304" pitchFamily="18" charset="0"/>
                <a:cs typeface="Times New Roman" panose="02020603050405020304" pitchFamily="18" charset="0"/>
              </a:rPr>
              <a:t>(3)Jamal </a:t>
            </a:r>
            <a:r>
              <a:rPr lang="en-IN" b="1" u="sng" dirty="0" err="1">
                <a:latin typeface="Times New Roman" panose="02020603050405020304" pitchFamily="18" charset="0"/>
                <a:cs typeface="Times New Roman" panose="02020603050405020304" pitchFamily="18" charset="0"/>
              </a:rPr>
              <a:t>Mabrouki</a:t>
            </a:r>
            <a:r>
              <a:rPr lang="en-IN" b="1" u="sng" dirty="0">
                <a:latin typeface="Times New Roman" panose="02020603050405020304" pitchFamily="18" charset="0"/>
                <a:cs typeface="Times New Roman" panose="02020603050405020304" pitchFamily="18" charset="0"/>
              </a:rPr>
              <a:t> , </a:t>
            </a:r>
            <a:r>
              <a:rPr lang="en-IN" b="1" u="sng" dirty="0" err="1">
                <a:latin typeface="Times New Roman" panose="02020603050405020304" pitchFamily="18" charset="0"/>
                <a:cs typeface="Times New Roman" panose="02020603050405020304" pitchFamily="18" charset="0"/>
              </a:rPr>
              <a:t>Mourade</a:t>
            </a:r>
            <a:r>
              <a:rPr lang="en-IN" b="1" u="sng" dirty="0">
                <a:latin typeface="Times New Roman" panose="02020603050405020304" pitchFamily="18" charset="0"/>
                <a:cs typeface="Times New Roman" panose="02020603050405020304" pitchFamily="18" charset="0"/>
              </a:rPr>
              <a:t> </a:t>
            </a:r>
            <a:r>
              <a:rPr lang="en-IN" b="1" u="sng" dirty="0" err="1">
                <a:latin typeface="Times New Roman" panose="02020603050405020304" pitchFamily="18" charset="0"/>
                <a:cs typeface="Times New Roman" panose="02020603050405020304" pitchFamily="18" charset="0"/>
              </a:rPr>
              <a:t>Azrour</a:t>
            </a:r>
            <a:r>
              <a:rPr lang="en-IN" b="1" u="sng" dirty="0">
                <a:latin typeface="Times New Roman" panose="02020603050405020304" pitchFamily="18" charset="0"/>
                <a:cs typeface="Times New Roman" panose="02020603050405020304" pitchFamily="18" charset="0"/>
              </a:rPr>
              <a:t>, </a:t>
            </a:r>
            <a:r>
              <a:rPr lang="en-IN" b="1" u="sng" dirty="0" err="1">
                <a:latin typeface="Times New Roman" panose="02020603050405020304" pitchFamily="18" charset="0"/>
                <a:cs typeface="Times New Roman" panose="02020603050405020304" pitchFamily="18" charset="0"/>
              </a:rPr>
              <a:t>Driss</a:t>
            </a:r>
            <a:r>
              <a:rPr lang="en-IN" b="1" u="sng" dirty="0">
                <a:latin typeface="Times New Roman" panose="02020603050405020304" pitchFamily="18" charset="0"/>
                <a:cs typeface="Times New Roman" panose="02020603050405020304" pitchFamily="18" charset="0"/>
              </a:rPr>
              <a:t> </a:t>
            </a:r>
            <a:r>
              <a:rPr lang="en-IN" b="1" u="sng" dirty="0" err="1">
                <a:latin typeface="Times New Roman" panose="02020603050405020304" pitchFamily="18" charset="0"/>
                <a:cs typeface="Times New Roman" panose="02020603050405020304" pitchFamily="18" charset="0"/>
              </a:rPr>
              <a:t>Dhiba</a:t>
            </a:r>
            <a:r>
              <a:rPr lang="en-IN" b="1" u="sng" dirty="0">
                <a:latin typeface="Times New Roman" panose="02020603050405020304" pitchFamily="18" charset="0"/>
                <a:cs typeface="Times New Roman" panose="02020603050405020304" pitchFamily="18" charset="0"/>
              </a:rPr>
              <a:t>, Yousef </a:t>
            </a:r>
            <a:r>
              <a:rPr lang="en-IN" b="1" u="sng" dirty="0" err="1">
                <a:latin typeface="Times New Roman" panose="02020603050405020304" pitchFamily="18" charset="0"/>
                <a:cs typeface="Times New Roman" panose="02020603050405020304" pitchFamily="18" charset="0"/>
              </a:rPr>
              <a:t>Farhaoui,Souad</a:t>
            </a:r>
            <a:r>
              <a:rPr lang="en-IN" b="1" u="sng" dirty="0">
                <a:latin typeface="Times New Roman" panose="02020603050405020304" pitchFamily="18" charset="0"/>
                <a:cs typeface="Times New Roman" panose="02020603050405020304" pitchFamily="18" charset="0"/>
              </a:rPr>
              <a:t> El </a:t>
            </a:r>
            <a:r>
              <a:rPr lang="en-IN" b="1" u="sng" dirty="0" err="1">
                <a:latin typeface="Times New Roman" panose="02020603050405020304" pitchFamily="18" charset="0"/>
                <a:cs typeface="Times New Roman" panose="02020603050405020304" pitchFamily="18" charset="0"/>
              </a:rPr>
              <a:t>Hajjaji</a:t>
            </a:r>
            <a:r>
              <a:rPr lang="en-IN" b="1" u="sng" dirty="0">
                <a:latin typeface="Times New Roman" panose="02020603050405020304" pitchFamily="18" charset="0"/>
                <a:cs typeface="Times New Roman" panose="02020603050405020304" pitchFamily="18" charset="0"/>
              </a:rPr>
              <a:t>”</a:t>
            </a:r>
            <a:r>
              <a:rPr lang="en-US" b="1" u="sng" dirty="0">
                <a:latin typeface="Times New Roman" panose="02020603050405020304" pitchFamily="18" charset="0"/>
                <a:cs typeface="Times New Roman" panose="02020603050405020304" pitchFamily="18" charset="0"/>
              </a:rPr>
              <a:t> IoT-Based Data Logger for Weather Monitoring Using Arduino-Based Wireless Sensor Networks with Remote Graphical Application and Alerts” ISSN 2096-0654 04/07 pp25–32 Volume 4, Number 1, March 2021 DOI: 10.26599/BDMA.2020.9020018</a:t>
            </a:r>
            <a:r>
              <a:rPr lang="en-US" dirty="0"/>
              <a:t>.</a:t>
            </a:r>
            <a:r>
              <a:rPr lang="en-IN" dirty="0"/>
              <a:t> </a:t>
            </a:r>
          </a:p>
          <a:p>
            <a:pPr marL="0" indent="0" algn="just">
              <a:buNone/>
            </a:pPr>
            <a:endParaRPr lang="en-IN" dirty="0"/>
          </a:p>
          <a:p>
            <a:pPr marL="400050" indent="-400050" algn="just">
              <a:buFont typeface="+mj-lt"/>
              <a:buAutoNum type="romanLcPeriod"/>
            </a:pPr>
            <a:r>
              <a:rPr lang="en-US" dirty="0"/>
              <a:t>System proposes an automatic weather monitoring system that allows having dynamic and real-time climate data of a given area.</a:t>
            </a:r>
          </a:p>
          <a:p>
            <a:pPr marL="400050" indent="-400050" algn="just">
              <a:buFont typeface="+mj-lt"/>
              <a:buAutoNum type="romanLcPeriod"/>
            </a:pPr>
            <a:r>
              <a:rPr lang="en-US" dirty="0"/>
              <a:t>Based on the internet of things technology and embedded system.</a:t>
            </a:r>
          </a:p>
          <a:p>
            <a:pPr marL="400050" indent="-400050" algn="just">
              <a:buFont typeface="+mj-lt"/>
              <a:buAutoNum type="romanLcPeriod"/>
            </a:pPr>
            <a:r>
              <a:rPr lang="en-US" dirty="0"/>
              <a:t>The system includes electronic devices, sensors, and wireless technology.</a:t>
            </a:r>
          </a:p>
          <a:p>
            <a:pPr marL="400050" indent="-400050" algn="just">
              <a:buFont typeface="+mj-lt"/>
              <a:buAutoNum type="romanLcPeriod"/>
            </a:pPr>
            <a:r>
              <a:rPr lang="en-US" dirty="0"/>
              <a:t>The main objective of this system is sensing the climate parameters, such as temperature, humidity, and existence of some gases, based on the sensors.</a:t>
            </a:r>
          </a:p>
          <a:p>
            <a:pPr marL="400050" indent="-400050" algn="just">
              <a:buFont typeface="+mj-lt"/>
              <a:buAutoNum type="romanLcPeriod"/>
            </a:pPr>
            <a:r>
              <a:rPr lang="en-US" dirty="0"/>
              <a:t>The captured values can then be sent to remote applications or databases. Afterwards, the stored data can be visualized in graphics and tables form. </a:t>
            </a:r>
            <a:endParaRPr lang="en-IN" dirty="0"/>
          </a:p>
        </p:txBody>
      </p:sp>
      <p:sp>
        <p:nvSpPr>
          <p:cNvPr id="4" name="Footer Placeholder 3">
            <a:extLst>
              <a:ext uri="{FF2B5EF4-FFF2-40B4-BE49-F238E27FC236}">
                <a16:creationId xmlns:a16="http://schemas.microsoft.com/office/drawing/2014/main" id="{241CE667-062F-2BA8-B745-E0DFE82AC775}"/>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CD735370-BD50-AAA8-8528-83C99228C2EE}"/>
              </a:ext>
            </a:extLst>
          </p:cNvPr>
          <p:cNvSpPr>
            <a:spLocks noGrp="1"/>
          </p:cNvSpPr>
          <p:nvPr>
            <p:ph type="sldNum" sz="quarter" idx="12"/>
          </p:nvPr>
        </p:nvSpPr>
        <p:spPr/>
        <p:txBody>
          <a:bodyPr/>
          <a:lstStyle/>
          <a:p>
            <a:fld id="{7A47C4D0-4C35-4B2C-A69D-464E0F8B3734}" type="slidenum">
              <a:rPr lang="en-IN" smtClean="0"/>
              <a:t>5</a:t>
            </a:fld>
            <a:endParaRPr lang="en-IN"/>
          </a:p>
        </p:txBody>
      </p:sp>
    </p:spTree>
    <p:extLst>
      <p:ext uri="{BB962C8B-B14F-4D97-AF65-F5344CB8AC3E}">
        <p14:creationId xmlns:p14="http://schemas.microsoft.com/office/powerpoint/2010/main" val="1601749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8AAC-9585-42DF-9FE4-988BC5E59F9B}"/>
              </a:ext>
            </a:extLst>
          </p:cNvPr>
          <p:cNvSpPr>
            <a:spLocks noGrp="1"/>
          </p:cNvSpPr>
          <p:nvPr>
            <p:ph type="title"/>
          </p:nvPr>
        </p:nvSpPr>
        <p:spPr>
          <a:xfrm>
            <a:off x="677334" y="609600"/>
            <a:ext cx="8596668" cy="618565"/>
          </a:xfrm>
        </p:spPr>
        <p:txBody>
          <a:bodyPr>
            <a:noAutofit/>
          </a:bodyPr>
          <a:lstStyle/>
          <a:p>
            <a:pPr algn="ctr"/>
            <a:r>
              <a:rPr lang="en-US" sz="4000" b="1" dirty="0">
                <a:latin typeface="Arial Black" panose="020B0A04020102020204" pitchFamily="34" charset="0"/>
              </a:rPr>
              <a:t>EXISTING SYSTEM</a:t>
            </a:r>
            <a:endParaRPr lang="en-IN" sz="40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4500C52-DD2E-4A8D-B691-6C8B83100242}"/>
              </a:ext>
            </a:extLst>
          </p:cNvPr>
          <p:cNvSpPr>
            <a:spLocks noGrp="1"/>
          </p:cNvSpPr>
          <p:nvPr>
            <p:ph idx="1"/>
          </p:nvPr>
        </p:nvSpPr>
        <p:spPr>
          <a:xfrm>
            <a:off x="677334" y="1308847"/>
            <a:ext cx="8596668" cy="4939553"/>
          </a:xfrm>
        </p:spPr>
        <p:txBody>
          <a:bodyPr/>
          <a:lstStyle/>
          <a:p>
            <a:r>
              <a:rPr lang="en-US" sz="2000" dirty="0"/>
              <a:t>Live environmental condition is one of the biggest issues because there is an IoT of hurdles arrives when live environmental condition is measured.</a:t>
            </a:r>
          </a:p>
          <a:p>
            <a:r>
              <a:rPr lang="en-US" sz="2000" dirty="0"/>
              <a:t>There are two types of weather stations, one which is having own sensors and the second type is of where we pull data from the weather station servers. Existing system is of the latter type.</a:t>
            </a:r>
          </a:p>
          <a:p>
            <a:r>
              <a:rPr lang="en-US" sz="2000" dirty="0"/>
              <a:t>Existing system is highly expensive.</a:t>
            </a:r>
          </a:p>
          <a:p>
            <a:r>
              <a:rPr lang="en-US" sz="2000" dirty="0"/>
              <a:t>Devices that monitor weather parameters with minimum cost in our proposed system rather than existing system.</a:t>
            </a:r>
          </a:p>
          <a:p>
            <a:r>
              <a:rPr lang="en-US" sz="2000" dirty="0"/>
              <a:t>The system which is designed has used less sensor than the existing model. </a:t>
            </a:r>
          </a:p>
          <a:p>
            <a:pPr marL="0" indent="0">
              <a:buNone/>
            </a:pPr>
            <a:endParaRPr lang="en-US" sz="2000" dirty="0"/>
          </a:p>
          <a:p>
            <a:endParaRPr lang="en-IN" dirty="0"/>
          </a:p>
        </p:txBody>
      </p:sp>
      <p:sp>
        <p:nvSpPr>
          <p:cNvPr id="4" name="Footer Placeholder 3">
            <a:extLst>
              <a:ext uri="{FF2B5EF4-FFF2-40B4-BE49-F238E27FC236}">
                <a16:creationId xmlns:a16="http://schemas.microsoft.com/office/drawing/2014/main" id="{3A59BB31-BE6F-93C3-F4FE-6EF6A5D628CC}"/>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D66AD786-16EC-2A78-512E-6B22120B7031}"/>
              </a:ext>
            </a:extLst>
          </p:cNvPr>
          <p:cNvSpPr>
            <a:spLocks noGrp="1"/>
          </p:cNvSpPr>
          <p:nvPr>
            <p:ph type="sldNum" sz="quarter" idx="12"/>
          </p:nvPr>
        </p:nvSpPr>
        <p:spPr/>
        <p:txBody>
          <a:bodyPr/>
          <a:lstStyle/>
          <a:p>
            <a:fld id="{7A47C4D0-4C35-4B2C-A69D-464E0F8B3734}" type="slidenum">
              <a:rPr lang="en-IN" smtClean="0"/>
              <a:t>6</a:t>
            </a:fld>
            <a:endParaRPr lang="en-IN"/>
          </a:p>
        </p:txBody>
      </p:sp>
    </p:spTree>
    <p:extLst>
      <p:ext uri="{BB962C8B-B14F-4D97-AF65-F5344CB8AC3E}">
        <p14:creationId xmlns:p14="http://schemas.microsoft.com/office/powerpoint/2010/main" val="399757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E2B5-C058-4DF9-8F1D-428EF6758384}"/>
              </a:ext>
            </a:extLst>
          </p:cNvPr>
          <p:cNvSpPr>
            <a:spLocks noGrp="1"/>
          </p:cNvSpPr>
          <p:nvPr>
            <p:ph type="title"/>
          </p:nvPr>
        </p:nvSpPr>
        <p:spPr>
          <a:xfrm>
            <a:off x="677334" y="609600"/>
            <a:ext cx="8596668" cy="636494"/>
          </a:xfrm>
        </p:spPr>
        <p:txBody>
          <a:bodyPr>
            <a:noAutofit/>
          </a:bodyPr>
          <a:lstStyle/>
          <a:p>
            <a:pPr algn="ctr"/>
            <a:r>
              <a:rPr lang="en-US" sz="4000" b="1" dirty="0">
                <a:latin typeface="Arial Black" panose="020B0A04020102020204" pitchFamily="34" charset="0"/>
              </a:rPr>
              <a:t>PROPOSED SYSTEM</a:t>
            </a:r>
            <a:endParaRPr lang="en-IN" sz="40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A18E985-4104-4D1A-8FBD-9B63A1CF3042}"/>
              </a:ext>
            </a:extLst>
          </p:cNvPr>
          <p:cNvSpPr>
            <a:spLocks noGrp="1"/>
          </p:cNvSpPr>
          <p:nvPr>
            <p:ph idx="1"/>
          </p:nvPr>
        </p:nvSpPr>
        <p:spPr>
          <a:xfrm>
            <a:off x="677334" y="1246095"/>
            <a:ext cx="8596668" cy="4795268"/>
          </a:xfrm>
        </p:spPr>
        <p:txBody>
          <a:bodyPr>
            <a:normAutofit fontScale="92500"/>
          </a:bodyPr>
          <a:lstStyle/>
          <a:p>
            <a:r>
              <a:rPr lang="en-US" dirty="0"/>
              <a:t>Presents an IoT-based weather monitoring system.</a:t>
            </a:r>
          </a:p>
          <a:p>
            <a:r>
              <a:rPr lang="en-US" dirty="0"/>
              <a:t>The environmental parameter can be retrieved through sensors.</a:t>
            </a:r>
          </a:p>
          <a:p>
            <a:r>
              <a:rPr lang="en-US" dirty="0"/>
              <a:t>The proposed system uses  different sensors to scale the various parameters like humidity, temperature, pressure, rain value.</a:t>
            </a:r>
          </a:p>
          <a:p>
            <a:r>
              <a:rPr lang="en-US" dirty="0"/>
              <a:t>Proposes an additional functionality of the weather monitoring </a:t>
            </a:r>
            <a:r>
              <a:rPr lang="en-US" b="1" dirty="0"/>
              <a:t>as alert </a:t>
            </a:r>
            <a:r>
              <a:rPr lang="en-US" dirty="0"/>
              <a:t>system based on the exceed value of the sensing parameters like rain value.</a:t>
            </a:r>
          </a:p>
          <a:p>
            <a:r>
              <a:rPr lang="en-US" dirty="0"/>
              <a:t>The sensor captured data and send it to the MCU controller, where it loads the sensor data and can be displayed in the serial monitor and I2c OLED display.</a:t>
            </a:r>
            <a:endParaRPr lang="en-US" b="1" dirty="0"/>
          </a:p>
          <a:p>
            <a:r>
              <a:rPr lang="en-US" dirty="0"/>
              <a:t>Arduino ide is used to upload the sensed data.</a:t>
            </a:r>
          </a:p>
          <a:p>
            <a:r>
              <a:rPr lang="en-US" dirty="0"/>
              <a:t>Displays the data on the webserver and monitor the real-time data of weather.</a:t>
            </a:r>
          </a:p>
          <a:p>
            <a:r>
              <a:rPr lang="en-US" dirty="0"/>
              <a:t>The main aim of our proposed model is to make the system cost-effective, affordable. So that everyone can use it freely. In our proposed system, capturing multiple data from multiple sensors and send all the data to the webpage.</a:t>
            </a:r>
          </a:p>
        </p:txBody>
      </p:sp>
      <p:sp>
        <p:nvSpPr>
          <p:cNvPr id="4" name="Footer Placeholder 3">
            <a:extLst>
              <a:ext uri="{FF2B5EF4-FFF2-40B4-BE49-F238E27FC236}">
                <a16:creationId xmlns:a16="http://schemas.microsoft.com/office/drawing/2014/main" id="{6B08C6C3-D512-9330-FC7E-BD40BD699206}"/>
              </a:ext>
            </a:extLst>
          </p:cNvPr>
          <p:cNvSpPr>
            <a:spLocks noGrp="1"/>
          </p:cNvSpPr>
          <p:nvPr>
            <p:ph type="ftr" sz="quarter" idx="11"/>
          </p:nvPr>
        </p:nvSpPr>
        <p:spPr/>
        <p:txBody>
          <a:bodyPr/>
          <a:lstStyle/>
          <a:p>
            <a:r>
              <a:rPr lang="en-US"/>
              <a:t>DEPARTMENT OF COMPUTER APPLICATIONS(CET), TRIVANDRUM</a:t>
            </a:r>
            <a:endParaRPr lang="en-IN"/>
          </a:p>
        </p:txBody>
      </p:sp>
      <p:sp>
        <p:nvSpPr>
          <p:cNvPr id="5" name="Slide Number Placeholder 4">
            <a:extLst>
              <a:ext uri="{FF2B5EF4-FFF2-40B4-BE49-F238E27FC236}">
                <a16:creationId xmlns:a16="http://schemas.microsoft.com/office/drawing/2014/main" id="{1F95FC09-0641-12EE-9804-E15596D83484}"/>
              </a:ext>
            </a:extLst>
          </p:cNvPr>
          <p:cNvSpPr>
            <a:spLocks noGrp="1"/>
          </p:cNvSpPr>
          <p:nvPr>
            <p:ph type="sldNum" sz="quarter" idx="12"/>
          </p:nvPr>
        </p:nvSpPr>
        <p:spPr/>
        <p:txBody>
          <a:bodyPr/>
          <a:lstStyle/>
          <a:p>
            <a:fld id="{7A47C4D0-4C35-4B2C-A69D-464E0F8B3734}" type="slidenum">
              <a:rPr lang="en-IN" smtClean="0"/>
              <a:t>7</a:t>
            </a:fld>
            <a:endParaRPr lang="en-IN"/>
          </a:p>
        </p:txBody>
      </p:sp>
    </p:spTree>
    <p:extLst>
      <p:ext uri="{BB962C8B-B14F-4D97-AF65-F5344CB8AC3E}">
        <p14:creationId xmlns:p14="http://schemas.microsoft.com/office/powerpoint/2010/main" val="80195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E23B-EB19-4139-A9BC-ED8FB790E2DD}"/>
              </a:ext>
            </a:extLst>
          </p:cNvPr>
          <p:cNvSpPr>
            <a:spLocks noGrp="1"/>
          </p:cNvSpPr>
          <p:nvPr>
            <p:ph type="title"/>
          </p:nvPr>
        </p:nvSpPr>
        <p:spPr>
          <a:xfrm>
            <a:off x="677334" y="609600"/>
            <a:ext cx="8596668" cy="645459"/>
          </a:xfrm>
        </p:spPr>
        <p:txBody>
          <a:bodyPr/>
          <a:lstStyle/>
          <a:p>
            <a:pPr algn="ctr"/>
            <a:r>
              <a:rPr lang="en-IN" dirty="0">
                <a:latin typeface="Arial Black" panose="020B0A04020102020204" pitchFamily="34" charset="0"/>
              </a:rPr>
              <a:t>COMPONENTS</a:t>
            </a:r>
          </a:p>
        </p:txBody>
      </p:sp>
      <p:pic>
        <p:nvPicPr>
          <p:cNvPr id="5" name="Content Placeholder 4">
            <a:extLst>
              <a:ext uri="{FF2B5EF4-FFF2-40B4-BE49-F238E27FC236}">
                <a16:creationId xmlns:a16="http://schemas.microsoft.com/office/drawing/2014/main" id="{15B3DB49-D65F-ADD7-FCF2-6155C089E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13" y="2353235"/>
            <a:ext cx="4900490" cy="3249705"/>
          </a:xfrm>
        </p:spPr>
      </p:pic>
      <p:pic>
        <p:nvPicPr>
          <p:cNvPr id="7" name="Picture 6">
            <a:extLst>
              <a:ext uri="{FF2B5EF4-FFF2-40B4-BE49-F238E27FC236}">
                <a16:creationId xmlns:a16="http://schemas.microsoft.com/office/drawing/2014/main" id="{30D281F6-4841-82AF-BC5B-6813B9B3D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235" y="2550494"/>
            <a:ext cx="3756212" cy="2855185"/>
          </a:xfrm>
          <a:prstGeom prst="rect">
            <a:avLst/>
          </a:prstGeom>
        </p:spPr>
      </p:pic>
      <p:sp>
        <p:nvSpPr>
          <p:cNvPr id="9" name="TextBox 8">
            <a:extLst>
              <a:ext uri="{FF2B5EF4-FFF2-40B4-BE49-F238E27FC236}">
                <a16:creationId xmlns:a16="http://schemas.microsoft.com/office/drawing/2014/main" id="{6CC22FF5-A1E2-510A-BBD9-B17DF546DE1E}"/>
              </a:ext>
            </a:extLst>
          </p:cNvPr>
          <p:cNvSpPr txBox="1"/>
          <p:nvPr/>
        </p:nvSpPr>
        <p:spPr>
          <a:xfrm>
            <a:off x="394448" y="1707776"/>
            <a:ext cx="3753008" cy="369332"/>
          </a:xfrm>
          <a:prstGeom prst="rect">
            <a:avLst/>
          </a:prstGeom>
          <a:noFill/>
        </p:spPr>
        <p:txBody>
          <a:bodyPr wrap="square" rtlCol="0">
            <a:spAutoFit/>
          </a:bodyPr>
          <a:lstStyle/>
          <a:p>
            <a:r>
              <a:rPr lang="en-IN" b="1" u="sng" dirty="0"/>
              <a:t>ESP32 MICROCONTROLLER</a:t>
            </a:r>
          </a:p>
        </p:txBody>
      </p:sp>
      <p:sp>
        <p:nvSpPr>
          <p:cNvPr id="10" name="TextBox 9">
            <a:extLst>
              <a:ext uri="{FF2B5EF4-FFF2-40B4-BE49-F238E27FC236}">
                <a16:creationId xmlns:a16="http://schemas.microsoft.com/office/drawing/2014/main" id="{3389D0F7-AED6-E43F-FAF6-8A02180C7A79}"/>
              </a:ext>
            </a:extLst>
          </p:cNvPr>
          <p:cNvSpPr txBox="1"/>
          <p:nvPr/>
        </p:nvSpPr>
        <p:spPr>
          <a:xfrm>
            <a:off x="6861205" y="1619481"/>
            <a:ext cx="2366682" cy="584775"/>
          </a:xfrm>
          <a:prstGeom prst="rect">
            <a:avLst/>
          </a:prstGeom>
          <a:noFill/>
        </p:spPr>
        <p:txBody>
          <a:bodyPr wrap="square" rtlCol="0">
            <a:spAutoFit/>
          </a:bodyPr>
          <a:lstStyle/>
          <a:p>
            <a:r>
              <a:rPr lang="en-IN" sz="1600" b="1" u="sng" dirty="0"/>
              <a:t>DHT11 TEMPERATURE AND HUMIDITY SENSOR</a:t>
            </a:r>
          </a:p>
        </p:txBody>
      </p:sp>
      <p:sp>
        <p:nvSpPr>
          <p:cNvPr id="11" name="Footer Placeholder 10">
            <a:extLst>
              <a:ext uri="{FF2B5EF4-FFF2-40B4-BE49-F238E27FC236}">
                <a16:creationId xmlns:a16="http://schemas.microsoft.com/office/drawing/2014/main" id="{70AB7803-8239-0AC5-7124-AA53F05A50C4}"/>
              </a:ext>
            </a:extLst>
          </p:cNvPr>
          <p:cNvSpPr>
            <a:spLocks noGrp="1"/>
          </p:cNvSpPr>
          <p:nvPr>
            <p:ph type="ftr" sz="quarter" idx="11"/>
          </p:nvPr>
        </p:nvSpPr>
        <p:spPr/>
        <p:txBody>
          <a:bodyPr/>
          <a:lstStyle/>
          <a:p>
            <a:r>
              <a:rPr lang="en-US"/>
              <a:t>DEPARTMENT OF COMPUTER APPLICATIONS(CET), TRIVANDRUM</a:t>
            </a:r>
            <a:endParaRPr lang="en-IN"/>
          </a:p>
        </p:txBody>
      </p:sp>
      <p:sp>
        <p:nvSpPr>
          <p:cNvPr id="3" name="Slide Number Placeholder 2">
            <a:extLst>
              <a:ext uri="{FF2B5EF4-FFF2-40B4-BE49-F238E27FC236}">
                <a16:creationId xmlns:a16="http://schemas.microsoft.com/office/drawing/2014/main" id="{52504E12-9A71-A279-7B91-12C28C615E5A}"/>
              </a:ext>
            </a:extLst>
          </p:cNvPr>
          <p:cNvSpPr>
            <a:spLocks noGrp="1"/>
          </p:cNvSpPr>
          <p:nvPr>
            <p:ph type="sldNum" sz="quarter" idx="12"/>
          </p:nvPr>
        </p:nvSpPr>
        <p:spPr/>
        <p:txBody>
          <a:bodyPr/>
          <a:lstStyle/>
          <a:p>
            <a:fld id="{7A47C4D0-4C35-4B2C-A69D-464E0F8B3734}" type="slidenum">
              <a:rPr lang="en-IN" smtClean="0"/>
              <a:t>8</a:t>
            </a:fld>
            <a:endParaRPr lang="en-IN"/>
          </a:p>
        </p:txBody>
      </p:sp>
    </p:spTree>
    <p:extLst>
      <p:ext uri="{BB962C8B-B14F-4D97-AF65-F5344CB8AC3E}">
        <p14:creationId xmlns:p14="http://schemas.microsoft.com/office/powerpoint/2010/main" val="1531065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3E50-F4B8-CD90-31C1-F20D9DDE5E4F}"/>
              </a:ext>
            </a:extLst>
          </p:cNvPr>
          <p:cNvSpPr>
            <a:spLocks noGrp="1"/>
          </p:cNvSpPr>
          <p:nvPr>
            <p:ph type="title"/>
          </p:nvPr>
        </p:nvSpPr>
        <p:spPr>
          <a:xfrm>
            <a:off x="677334" y="609600"/>
            <a:ext cx="8596668" cy="591671"/>
          </a:xfrm>
        </p:spPr>
        <p:txBody>
          <a:bodyPr>
            <a:normAutofit fontScale="90000"/>
          </a:bodyPr>
          <a:lstStyle/>
          <a:p>
            <a:pPr algn="ctr"/>
            <a:r>
              <a:rPr lang="en-IN" dirty="0">
                <a:latin typeface="Arial Black" panose="020B0A04020102020204" pitchFamily="34" charset="0"/>
              </a:rPr>
              <a:t>COMPONENTS</a:t>
            </a:r>
            <a:endParaRPr lang="en-IN" dirty="0"/>
          </a:p>
        </p:txBody>
      </p:sp>
      <p:pic>
        <p:nvPicPr>
          <p:cNvPr id="5" name="Content Placeholder 4">
            <a:extLst>
              <a:ext uri="{FF2B5EF4-FFF2-40B4-BE49-F238E27FC236}">
                <a16:creationId xmlns:a16="http://schemas.microsoft.com/office/drawing/2014/main" id="{97B09D78-10E0-DAD9-D355-9A34DFC60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11" y="1802093"/>
            <a:ext cx="5047130" cy="3809813"/>
          </a:xfrm>
        </p:spPr>
      </p:pic>
      <p:pic>
        <p:nvPicPr>
          <p:cNvPr id="7" name="Picture 6">
            <a:extLst>
              <a:ext uri="{FF2B5EF4-FFF2-40B4-BE49-F238E27FC236}">
                <a16:creationId xmlns:a16="http://schemas.microsoft.com/office/drawing/2014/main" id="{0EC796CC-3114-C4E3-6D01-AF7530C9C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478742"/>
            <a:ext cx="4572000" cy="2801470"/>
          </a:xfrm>
          <a:prstGeom prst="rect">
            <a:avLst/>
          </a:prstGeom>
        </p:spPr>
      </p:pic>
      <p:sp>
        <p:nvSpPr>
          <p:cNvPr id="8" name="TextBox 7">
            <a:extLst>
              <a:ext uri="{FF2B5EF4-FFF2-40B4-BE49-F238E27FC236}">
                <a16:creationId xmlns:a16="http://schemas.microsoft.com/office/drawing/2014/main" id="{F3F89935-69B4-1851-41A9-E66A3D03B622}"/>
              </a:ext>
            </a:extLst>
          </p:cNvPr>
          <p:cNvSpPr txBox="1"/>
          <p:nvPr/>
        </p:nvSpPr>
        <p:spPr>
          <a:xfrm>
            <a:off x="358588" y="5951670"/>
            <a:ext cx="4285129" cy="369332"/>
          </a:xfrm>
          <a:prstGeom prst="rect">
            <a:avLst/>
          </a:prstGeom>
          <a:noFill/>
        </p:spPr>
        <p:txBody>
          <a:bodyPr wrap="square" rtlCol="0">
            <a:spAutoFit/>
          </a:bodyPr>
          <a:lstStyle/>
          <a:p>
            <a:pPr algn="ctr"/>
            <a:r>
              <a:rPr lang="en-IN" b="1" u="sng" dirty="0"/>
              <a:t>RAIN DROP MODULE</a:t>
            </a:r>
          </a:p>
        </p:txBody>
      </p:sp>
      <p:sp>
        <p:nvSpPr>
          <p:cNvPr id="10" name="TextBox 9">
            <a:extLst>
              <a:ext uri="{FF2B5EF4-FFF2-40B4-BE49-F238E27FC236}">
                <a16:creationId xmlns:a16="http://schemas.microsoft.com/office/drawing/2014/main" id="{5FCDF3DA-9C16-C5EC-7434-0B436EDDB1E2}"/>
              </a:ext>
            </a:extLst>
          </p:cNvPr>
          <p:cNvSpPr txBox="1"/>
          <p:nvPr/>
        </p:nvSpPr>
        <p:spPr>
          <a:xfrm>
            <a:off x="7548285" y="5490005"/>
            <a:ext cx="2061882" cy="923330"/>
          </a:xfrm>
          <a:prstGeom prst="rect">
            <a:avLst/>
          </a:prstGeom>
          <a:noFill/>
        </p:spPr>
        <p:txBody>
          <a:bodyPr wrap="square" rtlCol="0">
            <a:spAutoFit/>
          </a:bodyPr>
          <a:lstStyle/>
          <a:p>
            <a:r>
              <a:rPr lang="en-IN" b="1" u="sng" dirty="0"/>
              <a:t>BMP180 BAROMETRIC SENSOR</a:t>
            </a:r>
          </a:p>
        </p:txBody>
      </p:sp>
      <p:sp>
        <p:nvSpPr>
          <p:cNvPr id="11" name="Footer Placeholder 10">
            <a:extLst>
              <a:ext uri="{FF2B5EF4-FFF2-40B4-BE49-F238E27FC236}">
                <a16:creationId xmlns:a16="http://schemas.microsoft.com/office/drawing/2014/main" id="{F6931592-5559-0F1E-9CA1-C95A2335E459}"/>
              </a:ext>
            </a:extLst>
          </p:cNvPr>
          <p:cNvSpPr>
            <a:spLocks noGrp="1"/>
          </p:cNvSpPr>
          <p:nvPr>
            <p:ph type="ftr" sz="quarter" idx="11"/>
          </p:nvPr>
        </p:nvSpPr>
        <p:spPr>
          <a:xfrm>
            <a:off x="475128" y="6413335"/>
            <a:ext cx="6297612" cy="365125"/>
          </a:xfrm>
        </p:spPr>
        <p:txBody>
          <a:bodyPr/>
          <a:lstStyle/>
          <a:p>
            <a:r>
              <a:rPr lang="en-US"/>
              <a:t>DEPARTMENT OF COMPUTER APPLICATIONS(CET), TRIVANDRUM</a:t>
            </a:r>
            <a:endParaRPr lang="en-IN" dirty="0"/>
          </a:p>
        </p:txBody>
      </p:sp>
      <p:sp>
        <p:nvSpPr>
          <p:cNvPr id="3" name="Slide Number Placeholder 2">
            <a:extLst>
              <a:ext uri="{FF2B5EF4-FFF2-40B4-BE49-F238E27FC236}">
                <a16:creationId xmlns:a16="http://schemas.microsoft.com/office/drawing/2014/main" id="{591FAAA6-A4F7-428F-9706-C5231F63CA1A}"/>
              </a:ext>
            </a:extLst>
          </p:cNvPr>
          <p:cNvSpPr>
            <a:spLocks noGrp="1"/>
          </p:cNvSpPr>
          <p:nvPr>
            <p:ph type="sldNum" sz="quarter" idx="12"/>
          </p:nvPr>
        </p:nvSpPr>
        <p:spPr/>
        <p:txBody>
          <a:bodyPr/>
          <a:lstStyle/>
          <a:p>
            <a:fld id="{7A47C4D0-4C35-4B2C-A69D-464E0F8B3734}" type="slidenum">
              <a:rPr lang="en-IN" smtClean="0"/>
              <a:t>9</a:t>
            </a:fld>
            <a:endParaRPr lang="en-IN"/>
          </a:p>
        </p:txBody>
      </p:sp>
    </p:spTree>
    <p:extLst>
      <p:ext uri="{BB962C8B-B14F-4D97-AF65-F5344CB8AC3E}">
        <p14:creationId xmlns:p14="http://schemas.microsoft.com/office/powerpoint/2010/main" val="16383234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776</TotalTime>
  <Words>1840</Words>
  <Application>Microsoft Office PowerPoint</Application>
  <PresentationFormat>Widescreen</PresentationFormat>
  <Paragraphs>197</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Calibri</vt:lpstr>
      <vt:lpstr>Open Sans</vt:lpstr>
      <vt:lpstr>Segoe UI</vt:lpstr>
      <vt:lpstr>Times New Roman</vt:lpstr>
      <vt:lpstr>Trebuchet MS</vt:lpstr>
      <vt:lpstr>Wingdings</vt:lpstr>
      <vt:lpstr>Wingdings 3</vt:lpstr>
      <vt:lpstr>Facet</vt:lpstr>
      <vt:lpstr>IOT BASED REAL TIME WEATHER MONITORING STATION</vt:lpstr>
      <vt:lpstr>INTRODUCTION</vt:lpstr>
      <vt:lpstr>LITERATURE REVIEW</vt:lpstr>
      <vt:lpstr>LITERATURE REVIEW</vt:lpstr>
      <vt:lpstr>LITERATURE REVIEW</vt:lpstr>
      <vt:lpstr>EXISTING SYSTEM</vt:lpstr>
      <vt:lpstr>PROPOSED SYSTEM</vt:lpstr>
      <vt:lpstr>COMPONENTS</vt:lpstr>
      <vt:lpstr>COMPONENTS</vt:lpstr>
      <vt:lpstr>COMPONENTS</vt:lpstr>
      <vt:lpstr>BLOCK DIAGRAM</vt:lpstr>
      <vt:lpstr>FLOW CHART OF THE PROPOSED SYSTEM</vt:lpstr>
      <vt:lpstr>CIRCUIT DIAGRAMS</vt:lpstr>
      <vt:lpstr>CIRCUIT DIAGRAMS</vt:lpstr>
      <vt:lpstr>CIRCUIT DIAGRAMS</vt:lpstr>
      <vt:lpstr>CIRCUIT DIAGRAMS</vt:lpstr>
      <vt:lpstr>SCREENSHOTS </vt:lpstr>
      <vt:lpstr>PowerPoint Presentation</vt:lpstr>
      <vt:lpstr>PowerPoint Presentation</vt:lpstr>
      <vt:lpstr>PowerPoint Presentation</vt:lpstr>
      <vt:lpstr>TECHNOLOGIES USED</vt:lpstr>
      <vt:lpstr>DJANGO</vt:lpstr>
      <vt:lpstr>HTML &amp; CSS</vt:lpstr>
      <vt:lpstr>CONCLUSION</vt:lpstr>
      <vt:lpstr>FUTURE SCOPE</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LIVE WEATHER MONITORING STATION</dc:title>
  <dc:creator>SILPA S PILLAI</dc:creator>
  <cp:lastModifiedBy>SILPA S PILLAI</cp:lastModifiedBy>
  <cp:revision>18</cp:revision>
  <dcterms:created xsi:type="dcterms:W3CDTF">2022-04-28T17:49:04Z</dcterms:created>
  <dcterms:modified xsi:type="dcterms:W3CDTF">2022-07-07T09:12:02Z</dcterms:modified>
</cp:coreProperties>
</file>